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16"/>
  </p:notesMasterIdLst>
  <p:sldIdLst>
    <p:sldId id="256" r:id="rId5"/>
    <p:sldId id="263" r:id="rId6"/>
    <p:sldId id="258" r:id="rId7"/>
    <p:sldId id="268" r:id="rId8"/>
    <p:sldId id="259" r:id="rId9"/>
    <p:sldId id="260" r:id="rId10"/>
    <p:sldId id="267" r:id="rId11"/>
    <p:sldId id="261" r:id="rId12"/>
    <p:sldId id="266" r:id="rId13"/>
    <p:sldId id="269" r:id="rId14"/>
    <p:sldId id="271" r:id="rId15"/>
  </p:sldIdLst>
  <p:sldSz cx="9144000" cy="5143500" type="screen16x9"/>
  <p:notesSz cx="6858000" cy="9144000"/>
  <p:embeddedFontLst>
    <p:embeddedFont>
      <p:font typeface="Playfair Display" panose="000005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9FA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725A5E-8282-C791-DC91-2BF34170D910}" v="3" dt="2025-12-04T15:33:45.873"/>
    <p1510:client id="{36D44B74-53CE-90ED-6080-EEF8DDAB2E25}" v="380" dt="2025-12-04T16:33:22.281"/>
    <p1510:client id="{3D544ADF-094E-0C24-AA48-15CDF7AE5420}" v="893" dt="2025-12-04T15:55:31.714"/>
    <p1510:client id="{424C46E9-5EE3-47EB-85EC-3D0AE38E4E98}" v="464" dt="2025-12-04T17:59:45.696"/>
    <p1510:client id="{5297AAB7-95D1-8174-088C-38976DB9A38A}" v="762" dt="2025-12-04T15:26:47.939"/>
    <p1510:client id="{77557F7C-E157-4943-920C-2203C7F60E11}" v="540" dt="2025-12-04T17:53:22.829"/>
    <p1510:client id="{7C19808A-67EE-CC82-2067-B133CBDA513B}" v="30" dt="2025-12-04T14:23:27.184"/>
    <p1510:client id="{9D2F8970-DBD6-425E-8954-D94626C01AFB}" v="261" dt="2025-12-04T17:40:22.831"/>
    <p1510:client id="{AAEEBAEC-CE8F-05D4-E207-18A6CEC8B0A7}" v="138" dt="2025-12-04T16:25:41.459"/>
    <p1510:client id="{B3D42B62-B936-1988-7B41-C6707B98637C}" v="89" dt="2025-12-04T15:04:10.790"/>
    <p1510:client id="{BAFBE8B1-83ED-539A-9E91-342F03D2090E}" v="87" dt="2025-12-04T14:45:37.880"/>
    <p1510:client id="{D736882C-09B0-0B41-F0B1-16220C7528D0}" v="4" dt="2025-12-04T14:39:44.481"/>
    <p1510:client id="{D9C9C35D-D9E1-7473-7BA4-78BAD88B70FD}" v="79" dt="2025-12-04T14:35:23.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font" Target="fonts/font1.fntdata"/><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QuillFont is the platform that unlocks typographic creativity, where you can create, explore, practice and collaborate, all in one place.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buNone/>
            </a:pPr>
            <a:r>
              <a:rPr lang="en-US"/>
              <a:t>Our revenue will come mainly from subscriptions: Besides the free option, we also have a premium plan with greater project capacity and more advanced tools, and a pro plan with no restrictions. In addition, we will sell our own plugins and apply fees to plugins sold by users.</a:t>
            </a:r>
          </a:p>
        </p:txBody>
      </p:sp>
    </p:spTree>
    <p:extLst>
      <p:ext uri="{BB962C8B-B14F-4D97-AF65-F5344CB8AC3E}">
        <p14:creationId xmlns:p14="http://schemas.microsoft.com/office/powerpoint/2010/main" val="3235195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a:extLst>
            <a:ext uri="{FF2B5EF4-FFF2-40B4-BE49-F238E27FC236}">
              <a16:creationId xmlns:a16="http://schemas.microsoft.com/office/drawing/2014/main" id="{37DEB0AD-4D86-1B87-00EB-282564C7F4D9}"/>
            </a:ext>
          </a:extLst>
        </p:cNvPr>
        <p:cNvGrpSpPr/>
        <p:nvPr/>
      </p:nvGrpSpPr>
      <p:grpSpPr>
        <a:xfrm>
          <a:off x="0" y="0"/>
          <a:ext cx="0" cy="0"/>
          <a:chOff x="0" y="0"/>
          <a:chExt cx="0" cy="0"/>
        </a:xfrm>
      </p:grpSpPr>
      <p:sp>
        <p:nvSpPr>
          <p:cNvPr id="51" name="Google Shape;51;p:notes">
            <a:extLst>
              <a:ext uri="{FF2B5EF4-FFF2-40B4-BE49-F238E27FC236}">
                <a16:creationId xmlns:a16="http://schemas.microsoft.com/office/drawing/2014/main" id="{8554F1F4-68DB-DA00-02EA-1417A3704BF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a:extLst>
              <a:ext uri="{FF2B5EF4-FFF2-40B4-BE49-F238E27FC236}">
                <a16:creationId xmlns:a16="http://schemas.microsoft.com/office/drawing/2014/main" id="{D99F6D11-6DC9-8A65-554B-E59D0CF14BC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Our goal is to become the leading global platform for typographic exploration by following the directions and needs of our community, always offering a place where any creator can grow, develop some skills and stay motivated.</a:t>
            </a:r>
          </a:p>
        </p:txBody>
      </p:sp>
    </p:spTree>
    <p:extLst>
      <p:ext uri="{BB962C8B-B14F-4D97-AF65-F5344CB8AC3E}">
        <p14:creationId xmlns:p14="http://schemas.microsoft.com/office/powerpoint/2010/main" val="209957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a:extLst>
            <a:ext uri="{FF2B5EF4-FFF2-40B4-BE49-F238E27FC236}">
              <a16:creationId xmlns:a16="http://schemas.microsoft.com/office/drawing/2014/main" id="{7C88C064-C608-56BD-52FD-32E72227FBCD}"/>
            </a:ext>
          </a:extLst>
        </p:cNvPr>
        <p:cNvGrpSpPr/>
        <p:nvPr/>
      </p:nvGrpSpPr>
      <p:grpSpPr>
        <a:xfrm>
          <a:off x="0" y="0"/>
          <a:ext cx="0" cy="0"/>
          <a:chOff x="0" y="0"/>
          <a:chExt cx="0" cy="0"/>
        </a:xfrm>
      </p:grpSpPr>
      <p:sp>
        <p:nvSpPr>
          <p:cNvPr id="63" name="Google Shape;63;g3ad63eac622_20_99:notes">
            <a:extLst>
              <a:ext uri="{FF2B5EF4-FFF2-40B4-BE49-F238E27FC236}">
                <a16:creationId xmlns:a16="http://schemas.microsoft.com/office/drawing/2014/main" id="{280BFBBF-AF5F-4635-97BB-54B1395D7B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3ad63eac622_20_99:notes">
            <a:extLst>
              <a:ext uri="{FF2B5EF4-FFF2-40B4-BE49-F238E27FC236}">
                <a16:creationId xmlns:a16="http://schemas.microsoft.com/office/drawing/2014/main" id="{5B44BA61-C1CC-BF83-AA9F-1844105A2FA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Anyone of you who wants to explore the world of typography faces a huge challenge.</a:t>
            </a:r>
          </a:p>
          <a:p>
            <a:pPr>
              <a:buNone/>
            </a:pPr>
            <a:endParaRPr lang="en-US"/>
          </a:p>
          <a:p>
            <a:pPr>
              <a:buNone/>
            </a:pPr>
            <a:r>
              <a:rPr lang="en-US"/>
              <a:t>The tools available are expensive, complex and very difficult to learn.</a:t>
            </a:r>
          </a:p>
          <a:p>
            <a:pPr>
              <a:buNone/>
            </a:pPr>
            <a:r>
              <a:rPr lang="en-US"/>
              <a:t> </a:t>
            </a:r>
          </a:p>
          <a:p>
            <a:pPr marL="0" indent="0">
              <a:buNone/>
            </a:pPr>
            <a:r>
              <a:rPr lang="en-US"/>
              <a:t>  And even if you manage to make some progress, the whole process is fragmented: creation happens in one platform, feedback in another and collaboration somewhere else entirely. And to find inspiration? Well, you would have to scroll through endless websites and still risk not finding what you were looking for.</a:t>
            </a:r>
          </a:p>
        </p:txBody>
      </p:sp>
    </p:spTree>
    <p:extLst>
      <p:ext uri="{BB962C8B-B14F-4D97-AF65-F5344CB8AC3E}">
        <p14:creationId xmlns:p14="http://schemas.microsoft.com/office/powerpoint/2010/main" val="4245249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3ad63eac622_13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ad63eac622_13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All these factors end up generating creative blocks, slowing down projects and making it harder to stay motivated, which can lead to frustration and the users simply giving up.</a:t>
            </a:r>
          </a:p>
          <a:p>
            <a:pPr>
              <a:buNone/>
            </a:pPr>
            <a:r>
              <a:rPr lang="en-US"/>
              <a:t> </a:t>
            </a:r>
          </a:p>
          <a:p>
            <a:pPr marL="0" indent="0">
              <a:buNone/>
            </a:pPr>
            <a:r>
              <a:rPr lang="en-US"/>
              <a:t>There are millions of designers and typography enthusiasts who want to explore and grow, but complex and expensive tools end up discouraging them.</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a:extLst>
            <a:ext uri="{FF2B5EF4-FFF2-40B4-BE49-F238E27FC236}">
              <a16:creationId xmlns:a16="http://schemas.microsoft.com/office/drawing/2014/main" id="{3A4120C4-42B1-49BE-434F-B9935FD88272}"/>
            </a:ext>
          </a:extLst>
        </p:cNvPr>
        <p:cNvGrpSpPr/>
        <p:nvPr/>
      </p:nvGrpSpPr>
      <p:grpSpPr>
        <a:xfrm>
          <a:off x="0" y="0"/>
          <a:ext cx="0" cy="0"/>
          <a:chOff x="0" y="0"/>
          <a:chExt cx="0" cy="0"/>
        </a:xfrm>
      </p:grpSpPr>
      <p:sp>
        <p:nvSpPr>
          <p:cNvPr id="74" name="Google Shape;74;g3ad63eac622_13_28:notes">
            <a:extLst>
              <a:ext uri="{FF2B5EF4-FFF2-40B4-BE49-F238E27FC236}">
                <a16:creationId xmlns:a16="http://schemas.microsoft.com/office/drawing/2014/main" id="{5F43D3F2-2F75-CAE2-FCC6-A6FF2F132DC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3ad63eac622_13_28:notes">
            <a:extLst>
              <a:ext uri="{FF2B5EF4-FFF2-40B4-BE49-F238E27FC236}">
                <a16:creationId xmlns:a16="http://schemas.microsoft.com/office/drawing/2014/main" id="{72DE14B3-849F-89F3-5442-FDE16F68714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That's where </a:t>
            </a:r>
            <a:r>
              <a:rPr lang="en-US" err="1"/>
              <a:t>QuillFont</a:t>
            </a:r>
            <a:r>
              <a:rPr lang="en-US"/>
              <a:t> comes in!</a:t>
            </a:r>
          </a:p>
          <a:p>
            <a:pPr>
              <a:buNone/>
            </a:pPr>
            <a:r>
              <a:rPr lang="en-US"/>
              <a:t> </a:t>
            </a:r>
          </a:p>
          <a:p>
            <a:pPr>
              <a:buNone/>
            </a:pPr>
            <a:r>
              <a:rPr lang="en-US"/>
              <a:t>We offer a much easier and faster way to create. You are able to draw an entire letter in less than 2 minutes, less time than you would need to draw just the first curve line on another platform.</a:t>
            </a:r>
          </a:p>
          <a:p>
            <a:pPr marL="0" lvl="0" indent="0" algn="l">
              <a:spcBef>
                <a:spcPts val="0"/>
              </a:spcBef>
              <a:spcAft>
                <a:spcPts val="0"/>
              </a:spcAft>
              <a:buNone/>
            </a:pPr>
            <a:endParaRPr lang="en-US"/>
          </a:p>
        </p:txBody>
      </p:sp>
    </p:spTree>
    <p:extLst>
      <p:ext uri="{BB962C8B-B14F-4D97-AF65-F5344CB8AC3E}">
        <p14:creationId xmlns:p14="http://schemas.microsoft.com/office/powerpoint/2010/main" val="2894986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3ad63eac622_13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d63eac622_1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Overall we present a unified platform that brings together:</a:t>
            </a:r>
          </a:p>
          <a:p>
            <a:pPr>
              <a:buNone/>
            </a:pPr>
            <a:r>
              <a:rPr lang="en-US"/>
              <a:t>- A simple and flexible **editor** </a:t>
            </a:r>
          </a:p>
          <a:p>
            <a:pPr>
              <a:buNone/>
            </a:pPr>
            <a:r>
              <a:rPr lang="en-US"/>
              <a:t>- Creative **challenges**</a:t>
            </a:r>
          </a:p>
          <a:p>
            <a:pPr>
              <a:buNone/>
            </a:pPr>
            <a:r>
              <a:rPr lang="en-US"/>
              <a:t>- An active **community**</a:t>
            </a:r>
          </a:p>
          <a:p>
            <a:pPr>
              <a:buNone/>
            </a:pPr>
            <a:r>
              <a:rPr lang="en-US"/>
              <a:t>- Real-time **collaboration**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ad63eac622_13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ad63eac622_1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With our editor you can create from the most simple projects to the more complex ones, making use of</a:t>
            </a:r>
          </a:p>
          <a:p>
            <a:pPr>
              <a:buNone/>
            </a:pPr>
            <a:r>
              <a:rPr lang="en-US"/>
              <a:t>- our clear and intuitive interface with a canvas where your projects come to life  </a:t>
            </a:r>
          </a:p>
          <a:p>
            <a:pPr>
              <a:buNone/>
            </a:pPr>
            <a:r>
              <a:rPr lang="en-US"/>
              <a:t>- a tool bar with essential features which can be extended by plugins of new tools and personalized to your own needs</a:t>
            </a:r>
          </a:p>
          <a:p>
            <a:pPr>
              <a:buNone/>
            </a:pPr>
            <a:r>
              <a:rPr lang="en-US"/>
              <a:t>- a side bar to adjust parameters and make every line drawn exactly how you imagined it</a:t>
            </a:r>
          </a:p>
          <a:p>
            <a:pPr>
              <a:buNone/>
            </a:pPr>
            <a:r>
              <a:rPr lang="en-US"/>
              <a:t>- a set of guidelines which can be added to help with sizes and </a:t>
            </a:r>
            <a:r>
              <a:rPr lang="en-US" err="1"/>
              <a:t>allignments</a:t>
            </a:r>
            <a:r>
              <a:rPr lang="en-US"/>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76D40FF8-4134-77CD-A480-43002633AA16}"/>
            </a:ext>
          </a:extLst>
        </p:cNvPr>
        <p:cNvGrpSpPr/>
        <p:nvPr/>
      </p:nvGrpSpPr>
      <p:grpSpPr>
        <a:xfrm>
          <a:off x="0" y="0"/>
          <a:ext cx="0" cy="0"/>
          <a:chOff x="0" y="0"/>
          <a:chExt cx="0" cy="0"/>
        </a:xfrm>
      </p:grpSpPr>
      <p:sp>
        <p:nvSpPr>
          <p:cNvPr id="79" name="Google Shape;79;g3ad63eac622_13_8:notes">
            <a:extLst>
              <a:ext uri="{FF2B5EF4-FFF2-40B4-BE49-F238E27FC236}">
                <a16:creationId xmlns:a16="http://schemas.microsoft.com/office/drawing/2014/main" id="{8DAD799E-34CA-65D8-1CE9-6CC7AEF393C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3ad63eac622_13_8:notes">
            <a:extLst>
              <a:ext uri="{FF2B5EF4-FFF2-40B4-BE49-F238E27FC236}">
                <a16:creationId xmlns:a16="http://schemas.microsoft.com/office/drawing/2014/main" id="{74894D0C-1D9E-DB4C-8872-C32FB416D0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Besides that, we will provide regular integrated challenges to increase motivation, boost engagement and help establish regular practice.</a:t>
            </a:r>
          </a:p>
          <a:p>
            <a:pPr>
              <a:buNone/>
            </a:pPr>
            <a:r>
              <a:rPr lang="en-US"/>
              <a:t>We will also focus on maintaining an active community where it's easy to share projects and comment. This way the users will be able to receive feedback, inspiration and recognition for their work.</a:t>
            </a:r>
          </a:p>
          <a:p>
            <a:pPr>
              <a:buNone/>
            </a:pPr>
            <a:r>
              <a:rPr lang="en-US"/>
              <a:t>Finally, our built-in collaboration allows teams to work together with real-time co-editing within the same project</a:t>
            </a:r>
          </a:p>
          <a:p>
            <a:pPr>
              <a:buNone/>
            </a:pPr>
            <a:r>
              <a:rPr lang="en-US"/>
              <a:t> </a:t>
            </a:r>
          </a:p>
          <a:p>
            <a:pPr>
              <a:buNone/>
            </a:pPr>
            <a:r>
              <a:rPr lang="en-US"/>
              <a:t>But what really sets us apart is our community-driven approach: we provide an exclusive space dedicated to typography and 100% focused on the creators.</a:t>
            </a:r>
          </a:p>
          <a:p>
            <a:pPr marL="0" indent="0">
              <a:buNone/>
            </a:pPr>
            <a:r>
              <a:rPr lang="en-US"/>
              <a:t>We grow with our community, not just for it, so we become more than a tool. We become a meaningful, thoughtful solution that goes far beyond a simple editor.</a:t>
            </a:r>
            <a:endParaRPr/>
          </a:p>
        </p:txBody>
      </p:sp>
    </p:spTree>
    <p:extLst>
      <p:ext uri="{BB962C8B-B14F-4D97-AF65-F5344CB8AC3E}">
        <p14:creationId xmlns:p14="http://schemas.microsoft.com/office/powerpoint/2010/main" val="476777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ad63eac622_13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ad63eac622_1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Compared with traditional typography tools like Glyphs, </a:t>
            </a:r>
            <a:r>
              <a:rPr lang="en-US" err="1"/>
              <a:t>Robofont</a:t>
            </a:r>
            <a:r>
              <a:rPr lang="en-US"/>
              <a:t> or </a:t>
            </a:r>
            <a:r>
              <a:rPr lang="en-US" err="1"/>
              <a:t>FontLab</a:t>
            </a:r>
            <a:r>
              <a:rPr lang="en-US"/>
              <a:t> which are powerful but highly technical and expensive, </a:t>
            </a:r>
            <a:r>
              <a:rPr lang="en-US" err="1"/>
              <a:t>QuillFont</a:t>
            </a:r>
            <a:r>
              <a:rPr lang="en-US"/>
              <a:t> is approachable, flexible and accessible to all skill levels.</a:t>
            </a:r>
          </a:p>
          <a:p>
            <a:pPr>
              <a:buNone/>
            </a:pPr>
            <a:r>
              <a:rPr lang="en-US"/>
              <a:t>There are also other platforms such as Adobe Illustrator or Procreate, which support creative work but, unlike </a:t>
            </a:r>
            <a:r>
              <a:rPr lang="en-US" err="1"/>
              <a:t>QuillFont</a:t>
            </a:r>
            <a:r>
              <a:rPr lang="en-US"/>
              <a:t>, are not specifically built for typography.</a:t>
            </a:r>
          </a:p>
          <a:p>
            <a:pPr>
              <a:buNone/>
            </a:pPr>
            <a:r>
              <a:rPr lang="en-US"/>
              <a:t>Finally there are also some communities that may provide inspiration and feedback but don't have integrated tools for creation.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a:extLst>
            <a:ext uri="{FF2B5EF4-FFF2-40B4-BE49-F238E27FC236}">
              <a16:creationId xmlns:a16="http://schemas.microsoft.com/office/drawing/2014/main" id="{7F527FA7-6291-D6C5-CF3F-68344AB12CF8}"/>
            </a:ext>
          </a:extLst>
        </p:cNvPr>
        <p:cNvGrpSpPr/>
        <p:nvPr/>
      </p:nvGrpSpPr>
      <p:grpSpPr>
        <a:xfrm>
          <a:off x="0" y="0"/>
          <a:ext cx="0" cy="0"/>
          <a:chOff x="0" y="0"/>
          <a:chExt cx="0" cy="0"/>
        </a:xfrm>
      </p:grpSpPr>
      <p:sp>
        <p:nvSpPr>
          <p:cNvPr id="125" name="Google Shape;125;g3ad63eac622_20_83:notes">
            <a:extLst>
              <a:ext uri="{FF2B5EF4-FFF2-40B4-BE49-F238E27FC236}">
                <a16:creationId xmlns:a16="http://schemas.microsoft.com/office/drawing/2014/main" id="{110B3F73-B596-F862-76C3-5DE9B27FF41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3ad63eac622_20_83:notes">
            <a:extLst>
              <a:ext uri="{FF2B5EF4-FFF2-40B4-BE49-F238E27FC236}">
                <a16:creationId xmlns:a16="http://schemas.microsoft.com/office/drawing/2014/main" id="{F48F83F3-CE8E-9E8E-F780-50AF9A8436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buNone/>
            </a:pPr>
            <a:r>
              <a:rPr lang="en-US"/>
              <a:t>Over the next two years, we’ll release small test versions and a beta to validate usability and resolve issues.</a:t>
            </a:r>
          </a:p>
          <a:p>
            <a:pPr>
              <a:buNone/>
            </a:pPr>
            <a:r>
              <a:rPr lang="en-US"/>
              <a:t>In 2028, we plan to launch our first full public release.</a:t>
            </a:r>
          </a:p>
          <a:p>
            <a:pPr>
              <a:buNone/>
            </a:pPr>
            <a:r>
              <a:rPr lang="en-US"/>
              <a:t>By 2029, we’ll focus on community engagement through challenges and active user participation.</a:t>
            </a:r>
          </a:p>
          <a:p>
            <a:pPr>
              <a:buNone/>
            </a:pPr>
            <a:r>
              <a:rPr lang="en-US"/>
              <a:t>From there, we’ll continue evolving according to users' needs, adding new features such as full font-creation tools, tutorials and mentoring as well as AI support for repetitive tasks.</a:t>
            </a:r>
          </a:p>
        </p:txBody>
      </p:sp>
    </p:spTree>
    <p:extLst>
      <p:ext uri="{BB962C8B-B14F-4D97-AF65-F5344CB8AC3E}">
        <p14:creationId xmlns:p14="http://schemas.microsoft.com/office/powerpoint/2010/main" val="136542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bg1">
            <a:lumMod val="95000"/>
          </a:schemeClr>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pt-P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8.sv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4.sv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3.png"/><Relationship Id="rId11" Type="http://schemas.openxmlformats.org/officeDocument/2006/relationships/image" Target="../media/image3.png"/><Relationship Id="rId5" Type="http://schemas.openxmlformats.org/officeDocument/2006/relationships/image" Target="../media/image22.png"/><Relationship Id="rId10" Type="http://schemas.openxmlformats.org/officeDocument/2006/relationships/image" Target="../media/image2.svg"/><Relationship Id="rId4" Type="http://schemas.openxmlformats.org/officeDocument/2006/relationships/image" Target="../media/image21.png"/><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3"/>
        <p:cNvGrpSpPr/>
        <p:nvPr/>
      </p:nvGrpSpPr>
      <p:grpSpPr>
        <a:xfrm>
          <a:off x="0" y="0"/>
          <a:ext cx="0" cy="0"/>
          <a:chOff x="0" y="0"/>
          <a:chExt cx="0" cy="0"/>
        </a:xfrm>
      </p:grpSpPr>
      <p:grpSp>
        <p:nvGrpSpPr>
          <p:cNvPr id="2" name="Agrupar 1">
            <a:extLst>
              <a:ext uri="{FF2B5EF4-FFF2-40B4-BE49-F238E27FC236}">
                <a16:creationId xmlns:a16="http://schemas.microsoft.com/office/drawing/2014/main" id="{ECD8CFE2-D197-B57A-2C99-4D73DE935D19}"/>
              </a:ext>
            </a:extLst>
          </p:cNvPr>
          <p:cNvGrpSpPr/>
          <p:nvPr/>
        </p:nvGrpSpPr>
        <p:grpSpPr>
          <a:xfrm>
            <a:off x="424972" y="1097512"/>
            <a:ext cx="8258798" cy="2211691"/>
            <a:chOff x="424972" y="821847"/>
            <a:chExt cx="8258798" cy="2211691"/>
          </a:xfrm>
        </p:grpSpPr>
        <p:pic>
          <p:nvPicPr>
            <p:cNvPr id="54" name="Google Shape;54;p13"/>
            <p:cNvPicPr preferRelativeResize="0"/>
            <p:nvPr/>
          </p:nvPicPr>
          <p:blipFill>
            <a:blip r:embed="rId3">
              <a:extLst>
                <a:ext uri="{96DAC541-7B7A-43D3-8B79-37D633B846F1}">
                  <asvg:svgBlip xmlns:asvg="http://schemas.microsoft.com/office/drawing/2016/SVG/main" r:embed="rId4"/>
                </a:ext>
              </a:extLst>
            </a:blip>
            <a:srcRect/>
            <a:stretch/>
          </p:blipFill>
          <p:spPr>
            <a:xfrm>
              <a:off x="424972" y="821847"/>
              <a:ext cx="2214425" cy="2211691"/>
            </a:xfrm>
            <a:prstGeom prst="rect">
              <a:avLst/>
            </a:prstGeom>
            <a:noFill/>
            <a:ln>
              <a:noFill/>
            </a:ln>
          </p:spPr>
        </p:pic>
        <p:pic>
          <p:nvPicPr>
            <p:cNvPr id="55" name="Google Shape;55;p13"/>
            <p:cNvPicPr preferRelativeResize="0"/>
            <p:nvPr/>
          </p:nvPicPr>
          <p:blipFill>
            <a:blip r:embed="rId5">
              <a:extLst>
                <a:ext uri="{96DAC541-7B7A-43D3-8B79-37D633B846F1}">
                  <asvg:svgBlip xmlns:asvg="http://schemas.microsoft.com/office/drawing/2016/SVG/main" r:embed="rId6"/>
                </a:ext>
              </a:extLst>
            </a:blip>
            <a:srcRect/>
            <a:stretch/>
          </p:blipFill>
          <p:spPr>
            <a:xfrm>
              <a:off x="2945873" y="1351317"/>
              <a:ext cx="5737897" cy="1293375"/>
            </a:xfrm>
            <a:prstGeom prst="rect">
              <a:avLst/>
            </a:prstGeom>
            <a:noFill/>
            <a:ln>
              <a:noFill/>
            </a:ln>
          </p:spPr>
        </p:pic>
      </p:grpSp>
      <p:sp>
        <p:nvSpPr>
          <p:cNvPr id="61" name="Google Shape;61;p13"/>
          <p:cNvSpPr txBox="1"/>
          <p:nvPr/>
        </p:nvSpPr>
        <p:spPr>
          <a:xfrm>
            <a:off x="1764664" y="3477637"/>
            <a:ext cx="5831335" cy="523190"/>
          </a:xfrm>
          <a:prstGeom prst="rect">
            <a:avLst/>
          </a:prstGeom>
          <a:noFill/>
          <a:ln>
            <a:noFill/>
          </a:ln>
        </p:spPr>
        <p:txBody>
          <a:bodyPr spcFirstLastPara="1" wrap="square" lIns="91425" tIns="91425" rIns="91425" bIns="91425" anchor="t" anchorCtr="0">
            <a:spAutoFit/>
          </a:bodyPr>
          <a:lstStyle/>
          <a:p>
            <a:r>
              <a:rPr lang="pt-PT" sz="2200" b="1" err="1">
                <a:solidFill>
                  <a:schemeClr val="tx1"/>
                </a:solidFill>
                <a:latin typeface="Playfair Display"/>
              </a:rPr>
              <a:t>Unleash</a:t>
            </a:r>
            <a:r>
              <a:rPr lang="pt-PT" sz="2200" b="1">
                <a:solidFill>
                  <a:schemeClr val="tx1"/>
                </a:solidFill>
                <a:latin typeface="Playfair Display"/>
              </a:rPr>
              <a:t> </a:t>
            </a:r>
            <a:r>
              <a:rPr lang="pt-PT" sz="2200" b="1" err="1">
                <a:solidFill>
                  <a:schemeClr val="tx1"/>
                </a:solidFill>
                <a:latin typeface="Playfair Display"/>
              </a:rPr>
              <a:t>your</a:t>
            </a:r>
            <a:r>
              <a:rPr lang="pt-PT" sz="2200" b="1">
                <a:solidFill>
                  <a:schemeClr val="tx1"/>
                </a:solidFill>
                <a:latin typeface="Playfair Display"/>
              </a:rPr>
              <a:t> </a:t>
            </a:r>
            <a:r>
              <a:rPr lang="pt-PT" sz="2200" b="1" err="1">
                <a:solidFill>
                  <a:schemeClr val="tx1"/>
                </a:solidFill>
                <a:latin typeface="Playfair Display"/>
              </a:rPr>
              <a:t>creativity</a:t>
            </a:r>
            <a:r>
              <a:rPr lang="pt-PT" sz="2200" b="1">
                <a:solidFill>
                  <a:schemeClr val="tx1"/>
                </a:solidFill>
                <a:latin typeface="Playfair Display"/>
              </a:rPr>
              <a:t>, </a:t>
            </a:r>
            <a:r>
              <a:rPr lang="pt-PT" sz="2200" b="1" err="1">
                <a:solidFill>
                  <a:schemeClr val="tx1"/>
                </a:solidFill>
                <a:latin typeface="Playfair Display"/>
              </a:rPr>
              <a:t>master</a:t>
            </a:r>
            <a:r>
              <a:rPr lang="pt-PT" sz="2200" b="1">
                <a:solidFill>
                  <a:schemeClr val="tx1"/>
                </a:solidFill>
                <a:latin typeface="Playfair Display"/>
              </a:rPr>
              <a:t> </a:t>
            </a:r>
            <a:r>
              <a:rPr lang="pt-PT" sz="2200" b="1" err="1">
                <a:solidFill>
                  <a:schemeClr val="tx1"/>
                </a:solidFill>
                <a:latin typeface="Playfair Display"/>
              </a:rPr>
              <a:t>typography</a:t>
            </a:r>
          </a:p>
        </p:txBody>
      </p:sp>
      <p:cxnSp>
        <p:nvCxnSpPr>
          <p:cNvPr id="3" name="Google Shape;58;p13">
            <a:extLst>
              <a:ext uri="{FF2B5EF4-FFF2-40B4-BE49-F238E27FC236}">
                <a16:creationId xmlns:a16="http://schemas.microsoft.com/office/drawing/2014/main" id="{1DC2E818-5A42-45A3-7867-E40BAC9627A3}"/>
              </a:ext>
            </a:extLst>
          </p:cNvPr>
          <p:cNvCxnSpPr>
            <a:cxnSpLocks/>
          </p:cNvCxnSpPr>
          <p:nvPr/>
        </p:nvCxnSpPr>
        <p:spPr>
          <a:xfrm flipH="1">
            <a:off x="259589" y="3752434"/>
            <a:ext cx="1506589" cy="682"/>
          </a:xfrm>
          <a:prstGeom prst="straightConnector1">
            <a:avLst/>
          </a:prstGeom>
          <a:noFill/>
          <a:ln w="38100" cap="flat" cmpd="sng">
            <a:solidFill>
              <a:schemeClr val="dk1"/>
            </a:solidFill>
            <a:prstDash val="solid"/>
            <a:round/>
            <a:headEnd type="none" w="med" len="med"/>
            <a:tailEnd type="none" w="med" len="med"/>
          </a:ln>
        </p:spPr>
      </p:cxnSp>
      <p:cxnSp>
        <p:nvCxnSpPr>
          <p:cNvPr id="9" name="Google Shape;58;p13">
            <a:extLst>
              <a:ext uri="{FF2B5EF4-FFF2-40B4-BE49-F238E27FC236}">
                <a16:creationId xmlns:a16="http://schemas.microsoft.com/office/drawing/2014/main" id="{E9D142BC-0917-E5B8-D083-5AA9C560A5A2}"/>
              </a:ext>
            </a:extLst>
          </p:cNvPr>
          <p:cNvCxnSpPr>
            <a:cxnSpLocks/>
          </p:cNvCxnSpPr>
          <p:nvPr/>
        </p:nvCxnSpPr>
        <p:spPr>
          <a:xfrm flipH="1">
            <a:off x="7467600" y="3760716"/>
            <a:ext cx="1351404" cy="0"/>
          </a:xfrm>
          <a:prstGeom prst="straightConnector1">
            <a:avLst/>
          </a:prstGeom>
          <a:noFill/>
          <a:ln w="38100" cap="flat" cmpd="sng">
            <a:solidFill>
              <a:schemeClr val="dk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7;p14">
            <a:extLst>
              <a:ext uri="{FF2B5EF4-FFF2-40B4-BE49-F238E27FC236}">
                <a16:creationId xmlns:a16="http://schemas.microsoft.com/office/drawing/2014/main" id="{A438572D-4E17-8F93-C4C8-8BB2A799DD66}"/>
              </a:ext>
            </a:extLst>
          </p:cNvPr>
          <p:cNvSpPr txBox="1"/>
          <p:nvPr/>
        </p:nvSpPr>
        <p:spPr>
          <a:xfrm>
            <a:off x="445372" y="322230"/>
            <a:ext cx="4642113" cy="607828"/>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None/>
            </a:pPr>
            <a:r>
              <a:rPr lang="pt-PT" sz="2750" b="1">
                <a:latin typeface="Playfair Display"/>
                <a:sym typeface="Playfair Display"/>
              </a:rPr>
              <a:t>OUR REVENUE MODEL</a:t>
            </a:r>
            <a:endParaRPr lang="en-US"/>
          </a:p>
        </p:txBody>
      </p:sp>
      <p:pic>
        <p:nvPicPr>
          <p:cNvPr id="18" name="Imagem 17" descr="Uma imagem com texto, captura de ecrã, Tipo de letra, Gráficos&#10;&#10;Os conteúdos gerados por IA podem estar incorretos.">
            <a:extLst>
              <a:ext uri="{FF2B5EF4-FFF2-40B4-BE49-F238E27FC236}">
                <a16:creationId xmlns:a16="http://schemas.microsoft.com/office/drawing/2014/main" id="{68C40F8E-4367-9551-EBE9-A4F28A276412}"/>
              </a:ext>
            </a:extLst>
          </p:cNvPr>
          <p:cNvPicPr>
            <a:picLocks noChangeAspect="1"/>
          </p:cNvPicPr>
          <p:nvPr/>
        </p:nvPicPr>
        <p:blipFill>
          <a:blip r:embed="rId3"/>
          <a:stretch>
            <a:fillRect/>
          </a:stretch>
        </p:blipFill>
        <p:spPr>
          <a:xfrm>
            <a:off x="1342359" y="785691"/>
            <a:ext cx="7056440" cy="3848967"/>
          </a:xfrm>
          <a:prstGeom prst="rect">
            <a:avLst/>
          </a:prstGeom>
        </p:spPr>
      </p:pic>
    </p:spTree>
    <p:extLst>
      <p:ext uri="{BB962C8B-B14F-4D97-AF65-F5344CB8AC3E}">
        <p14:creationId xmlns:p14="http://schemas.microsoft.com/office/powerpoint/2010/main" val="17701420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53">
          <a:extLst>
            <a:ext uri="{FF2B5EF4-FFF2-40B4-BE49-F238E27FC236}">
              <a16:creationId xmlns:a16="http://schemas.microsoft.com/office/drawing/2014/main" id="{BBD33EF1-8B84-4897-04C3-C873E03E72CE}"/>
            </a:ext>
          </a:extLst>
        </p:cNvPr>
        <p:cNvGrpSpPr/>
        <p:nvPr/>
      </p:nvGrpSpPr>
      <p:grpSpPr>
        <a:xfrm>
          <a:off x="0" y="0"/>
          <a:ext cx="0" cy="0"/>
          <a:chOff x="0" y="0"/>
          <a:chExt cx="0" cy="0"/>
        </a:xfrm>
      </p:grpSpPr>
      <p:grpSp>
        <p:nvGrpSpPr>
          <p:cNvPr id="2" name="Agrupar 1">
            <a:extLst>
              <a:ext uri="{FF2B5EF4-FFF2-40B4-BE49-F238E27FC236}">
                <a16:creationId xmlns:a16="http://schemas.microsoft.com/office/drawing/2014/main" id="{C8A04330-BA07-59BB-2A24-EDB0E37AE6F7}"/>
              </a:ext>
            </a:extLst>
          </p:cNvPr>
          <p:cNvGrpSpPr/>
          <p:nvPr/>
        </p:nvGrpSpPr>
        <p:grpSpPr>
          <a:xfrm>
            <a:off x="424972" y="1097512"/>
            <a:ext cx="8258798" cy="2211691"/>
            <a:chOff x="424972" y="821847"/>
            <a:chExt cx="8258798" cy="2211691"/>
          </a:xfrm>
        </p:grpSpPr>
        <p:pic>
          <p:nvPicPr>
            <p:cNvPr id="54" name="Google Shape;54;p13">
              <a:extLst>
                <a:ext uri="{FF2B5EF4-FFF2-40B4-BE49-F238E27FC236}">
                  <a16:creationId xmlns:a16="http://schemas.microsoft.com/office/drawing/2014/main" id="{AABE46C0-6F77-6110-AD6D-7D4374CBC3FC}"/>
                </a:ext>
              </a:extLst>
            </p:cNvPr>
            <p:cNvPicPr preferRelativeResize="0"/>
            <p:nvPr/>
          </p:nvPicPr>
          <p:blipFill>
            <a:blip r:embed="rId3">
              <a:extLst>
                <a:ext uri="{96DAC541-7B7A-43D3-8B79-37D633B846F1}">
                  <asvg:svgBlip xmlns:asvg="http://schemas.microsoft.com/office/drawing/2016/SVG/main" r:embed="rId4"/>
                </a:ext>
              </a:extLst>
            </a:blip>
            <a:srcRect/>
            <a:stretch/>
          </p:blipFill>
          <p:spPr>
            <a:xfrm>
              <a:off x="424972" y="821847"/>
              <a:ext cx="2214425" cy="2211691"/>
            </a:xfrm>
            <a:prstGeom prst="rect">
              <a:avLst/>
            </a:prstGeom>
            <a:noFill/>
            <a:ln>
              <a:noFill/>
            </a:ln>
          </p:spPr>
        </p:pic>
        <p:pic>
          <p:nvPicPr>
            <p:cNvPr id="55" name="Google Shape;55;p13">
              <a:extLst>
                <a:ext uri="{FF2B5EF4-FFF2-40B4-BE49-F238E27FC236}">
                  <a16:creationId xmlns:a16="http://schemas.microsoft.com/office/drawing/2014/main" id="{344F7BA0-721D-0FC2-28FC-120C0CF0C54A}"/>
                </a:ext>
              </a:extLst>
            </p:cNvPr>
            <p:cNvPicPr preferRelativeResize="0"/>
            <p:nvPr/>
          </p:nvPicPr>
          <p:blipFill>
            <a:blip r:embed="rId5">
              <a:extLst>
                <a:ext uri="{96DAC541-7B7A-43D3-8B79-37D633B846F1}">
                  <asvg:svgBlip xmlns:asvg="http://schemas.microsoft.com/office/drawing/2016/SVG/main" r:embed="rId6"/>
                </a:ext>
              </a:extLst>
            </a:blip>
            <a:srcRect/>
            <a:stretch/>
          </p:blipFill>
          <p:spPr>
            <a:xfrm>
              <a:off x="2945873" y="1351317"/>
              <a:ext cx="5737897" cy="1293375"/>
            </a:xfrm>
            <a:prstGeom prst="rect">
              <a:avLst/>
            </a:prstGeom>
            <a:noFill/>
            <a:ln>
              <a:noFill/>
            </a:ln>
          </p:spPr>
        </p:pic>
      </p:grpSp>
      <p:sp>
        <p:nvSpPr>
          <p:cNvPr id="61" name="Google Shape;61;p13">
            <a:extLst>
              <a:ext uri="{FF2B5EF4-FFF2-40B4-BE49-F238E27FC236}">
                <a16:creationId xmlns:a16="http://schemas.microsoft.com/office/drawing/2014/main" id="{60F6C3CA-B1BD-3C32-81F8-A78DAFEF89EB}"/>
              </a:ext>
            </a:extLst>
          </p:cNvPr>
          <p:cNvSpPr txBox="1"/>
          <p:nvPr/>
        </p:nvSpPr>
        <p:spPr>
          <a:xfrm>
            <a:off x="1764664" y="3477637"/>
            <a:ext cx="5831335" cy="523190"/>
          </a:xfrm>
          <a:prstGeom prst="rect">
            <a:avLst/>
          </a:prstGeom>
          <a:noFill/>
          <a:ln>
            <a:noFill/>
          </a:ln>
        </p:spPr>
        <p:txBody>
          <a:bodyPr spcFirstLastPara="1" wrap="square" lIns="91425" tIns="91425" rIns="91425" bIns="91425" anchor="t" anchorCtr="0">
            <a:spAutoFit/>
          </a:bodyPr>
          <a:lstStyle/>
          <a:p>
            <a:r>
              <a:rPr lang="pt-PT" sz="2200" b="1" err="1">
                <a:solidFill>
                  <a:schemeClr val="tx1"/>
                </a:solidFill>
                <a:latin typeface="Playfair Display"/>
              </a:rPr>
              <a:t>Unleash</a:t>
            </a:r>
            <a:r>
              <a:rPr lang="pt-PT" sz="2200" b="1">
                <a:solidFill>
                  <a:schemeClr val="tx1"/>
                </a:solidFill>
                <a:latin typeface="Playfair Display"/>
              </a:rPr>
              <a:t> </a:t>
            </a:r>
            <a:r>
              <a:rPr lang="pt-PT" sz="2200" b="1" err="1">
                <a:solidFill>
                  <a:schemeClr val="tx1"/>
                </a:solidFill>
                <a:latin typeface="Playfair Display"/>
              </a:rPr>
              <a:t>your</a:t>
            </a:r>
            <a:r>
              <a:rPr lang="pt-PT" sz="2200" b="1">
                <a:solidFill>
                  <a:schemeClr val="tx1"/>
                </a:solidFill>
                <a:latin typeface="Playfair Display"/>
              </a:rPr>
              <a:t> </a:t>
            </a:r>
            <a:r>
              <a:rPr lang="pt-PT" sz="2200" b="1" err="1">
                <a:solidFill>
                  <a:schemeClr val="tx1"/>
                </a:solidFill>
                <a:latin typeface="Playfair Display"/>
              </a:rPr>
              <a:t>creativity</a:t>
            </a:r>
            <a:r>
              <a:rPr lang="pt-PT" sz="2200" b="1">
                <a:solidFill>
                  <a:schemeClr val="tx1"/>
                </a:solidFill>
                <a:latin typeface="Playfair Display"/>
              </a:rPr>
              <a:t>, </a:t>
            </a:r>
            <a:r>
              <a:rPr lang="pt-PT" sz="2200" b="1" err="1">
                <a:solidFill>
                  <a:schemeClr val="tx1"/>
                </a:solidFill>
                <a:latin typeface="Playfair Display"/>
              </a:rPr>
              <a:t>master</a:t>
            </a:r>
            <a:r>
              <a:rPr lang="pt-PT" sz="2200" b="1">
                <a:solidFill>
                  <a:schemeClr val="tx1"/>
                </a:solidFill>
                <a:latin typeface="Playfair Display"/>
              </a:rPr>
              <a:t> </a:t>
            </a:r>
            <a:r>
              <a:rPr lang="pt-PT" sz="2200" b="1" err="1">
                <a:solidFill>
                  <a:schemeClr val="tx1"/>
                </a:solidFill>
                <a:latin typeface="Playfair Display"/>
              </a:rPr>
              <a:t>typography</a:t>
            </a:r>
          </a:p>
        </p:txBody>
      </p:sp>
      <p:cxnSp>
        <p:nvCxnSpPr>
          <p:cNvPr id="3" name="Google Shape;58;p13">
            <a:extLst>
              <a:ext uri="{FF2B5EF4-FFF2-40B4-BE49-F238E27FC236}">
                <a16:creationId xmlns:a16="http://schemas.microsoft.com/office/drawing/2014/main" id="{E9183A68-67F4-178F-272B-59C7F2494CD7}"/>
              </a:ext>
            </a:extLst>
          </p:cNvPr>
          <p:cNvCxnSpPr>
            <a:cxnSpLocks/>
          </p:cNvCxnSpPr>
          <p:nvPr/>
        </p:nvCxnSpPr>
        <p:spPr>
          <a:xfrm flipH="1">
            <a:off x="259589" y="3752434"/>
            <a:ext cx="1506589" cy="682"/>
          </a:xfrm>
          <a:prstGeom prst="straightConnector1">
            <a:avLst/>
          </a:prstGeom>
          <a:noFill/>
          <a:ln w="38100" cap="flat" cmpd="sng">
            <a:solidFill>
              <a:schemeClr val="dk1"/>
            </a:solidFill>
            <a:prstDash val="solid"/>
            <a:round/>
            <a:headEnd type="none" w="med" len="med"/>
            <a:tailEnd type="none" w="med" len="med"/>
          </a:ln>
        </p:spPr>
      </p:cxnSp>
      <p:cxnSp>
        <p:nvCxnSpPr>
          <p:cNvPr id="9" name="Google Shape;58;p13">
            <a:extLst>
              <a:ext uri="{FF2B5EF4-FFF2-40B4-BE49-F238E27FC236}">
                <a16:creationId xmlns:a16="http://schemas.microsoft.com/office/drawing/2014/main" id="{10674057-635F-1358-442A-79C2F462A158}"/>
              </a:ext>
            </a:extLst>
          </p:cNvPr>
          <p:cNvCxnSpPr>
            <a:cxnSpLocks/>
          </p:cNvCxnSpPr>
          <p:nvPr/>
        </p:nvCxnSpPr>
        <p:spPr>
          <a:xfrm flipH="1" flipV="1">
            <a:off x="7449963" y="3778815"/>
            <a:ext cx="1452801" cy="6041"/>
          </a:xfrm>
          <a:prstGeom prst="straightConnector1">
            <a:avLst/>
          </a:prstGeom>
          <a:noFill/>
          <a:ln w="38100"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919493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a:extLst>
            <a:ext uri="{FF2B5EF4-FFF2-40B4-BE49-F238E27FC236}">
              <a16:creationId xmlns:a16="http://schemas.microsoft.com/office/drawing/2014/main" id="{4BB1C2EF-24B2-ABB1-304D-802AAC592AE5}"/>
            </a:ext>
          </a:extLst>
        </p:cNvPr>
        <p:cNvGrpSpPr/>
        <p:nvPr/>
      </p:nvGrpSpPr>
      <p:grpSpPr>
        <a:xfrm>
          <a:off x="0" y="0"/>
          <a:ext cx="0" cy="0"/>
          <a:chOff x="0" y="0"/>
          <a:chExt cx="0" cy="0"/>
        </a:xfrm>
      </p:grpSpPr>
      <p:sp>
        <p:nvSpPr>
          <p:cNvPr id="67" name="Google Shape;67;p14">
            <a:extLst>
              <a:ext uri="{FF2B5EF4-FFF2-40B4-BE49-F238E27FC236}">
                <a16:creationId xmlns:a16="http://schemas.microsoft.com/office/drawing/2014/main" id="{5E97977E-E452-45A2-8E6B-51C91FE59214}"/>
              </a:ext>
            </a:extLst>
          </p:cNvPr>
          <p:cNvSpPr txBox="1"/>
          <p:nvPr/>
        </p:nvSpPr>
        <p:spPr>
          <a:xfrm>
            <a:off x="443552" y="304233"/>
            <a:ext cx="60114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pt-PT" sz="2750" b="1" err="1">
                <a:latin typeface="Playfair Display"/>
                <a:ea typeface="Playfair Display"/>
                <a:cs typeface="Playfair Display"/>
                <a:sym typeface="Playfair Display"/>
              </a:rPr>
              <a:t>The</a:t>
            </a:r>
            <a:r>
              <a:rPr lang="pt-PT" sz="2750" b="1">
                <a:latin typeface="Playfair Display"/>
                <a:ea typeface="Playfair Display"/>
                <a:cs typeface="Playfair Display"/>
                <a:sym typeface="Playfair Display"/>
              </a:rPr>
              <a:t> </a:t>
            </a:r>
            <a:r>
              <a:rPr lang="pt-PT" sz="2750" b="1" err="1">
                <a:latin typeface="Playfair Display"/>
                <a:ea typeface="Playfair Display"/>
                <a:cs typeface="Playfair Display"/>
                <a:sym typeface="Playfair Display"/>
              </a:rPr>
              <a:t>Current</a:t>
            </a:r>
            <a:r>
              <a:rPr lang="pt-PT" sz="2750" b="1">
                <a:latin typeface="Playfair Display"/>
                <a:ea typeface="Playfair Display"/>
                <a:cs typeface="Playfair Display"/>
                <a:sym typeface="Playfair Display"/>
              </a:rPr>
              <a:t> </a:t>
            </a:r>
            <a:r>
              <a:rPr lang="pt-PT" sz="2750" b="1">
                <a:latin typeface="Playfair Display"/>
                <a:sym typeface="Playfair Display"/>
              </a:rPr>
              <a:t>Creative </a:t>
            </a:r>
            <a:r>
              <a:rPr lang="pt-PT" sz="2750" b="1" err="1">
                <a:latin typeface="Playfair Display"/>
                <a:sym typeface="Playfair Display"/>
              </a:rPr>
              <a:t>Landscape</a:t>
            </a:r>
            <a:endParaRPr lang="pt-PT" sz="2750" b="1">
              <a:latin typeface="Playfair Display"/>
            </a:endParaRPr>
          </a:p>
        </p:txBody>
      </p:sp>
      <p:sp>
        <p:nvSpPr>
          <p:cNvPr id="7" name="CaixaDeTexto 6">
            <a:extLst>
              <a:ext uri="{FF2B5EF4-FFF2-40B4-BE49-F238E27FC236}">
                <a16:creationId xmlns:a16="http://schemas.microsoft.com/office/drawing/2014/main" id="{C74DE209-6752-8964-6FC4-5698F06F8CF0}"/>
              </a:ext>
            </a:extLst>
          </p:cNvPr>
          <p:cNvSpPr txBox="1"/>
          <p:nvPr/>
        </p:nvSpPr>
        <p:spPr>
          <a:xfrm>
            <a:off x="824480" y="1653298"/>
            <a:ext cx="13477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1800" b="1" err="1">
                <a:latin typeface="Playfair Display"/>
              </a:rPr>
              <a:t>Creation</a:t>
            </a:r>
            <a:endParaRPr lang="pt-PT" sz="1800" b="1">
              <a:latin typeface="Playfair Display"/>
            </a:endParaRPr>
          </a:p>
        </p:txBody>
      </p:sp>
      <p:sp>
        <p:nvSpPr>
          <p:cNvPr id="8" name="CaixaDeTexto 7">
            <a:extLst>
              <a:ext uri="{FF2B5EF4-FFF2-40B4-BE49-F238E27FC236}">
                <a16:creationId xmlns:a16="http://schemas.microsoft.com/office/drawing/2014/main" id="{FAC420FD-BF37-AB1B-5648-EE238A4B39CD}"/>
              </a:ext>
            </a:extLst>
          </p:cNvPr>
          <p:cNvSpPr txBox="1"/>
          <p:nvPr/>
        </p:nvSpPr>
        <p:spPr>
          <a:xfrm>
            <a:off x="443552" y="3214624"/>
            <a:ext cx="188509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err="1"/>
              <a:t>Expensive</a:t>
            </a:r>
            <a:r>
              <a:rPr lang="pt-PT"/>
              <a:t>, </a:t>
            </a:r>
            <a:r>
              <a:rPr lang="pt-PT" err="1"/>
              <a:t>steep</a:t>
            </a:r>
            <a:r>
              <a:rPr lang="pt-PT"/>
              <a:t> </a:t>
            </a:r>
            <a:r>
              <a:rPr lang="pt-PT" err="1"/>
              <a:t>learning</a:t>
            </a:r>
            <a:r>
              <a:rPr lang="pt-PT"/>
              <a:t> curve</a:t>
            </a:r>
          </a:p>
        </p:txBody>
      </p:sp>
      <p:sp>
        <p:nvSpPr>
          <p:cNvPr id="9" name="CaixaDeTexto 8">
            <a:extLst>
              <a:ext uri="{FF2B5EF4-FFF2-40B4-BE49-F238E27FC236}">
                <a16:creationId xmlns:a16="http://schemas.microsoft.com/office/drawing/2014/main" id="{594AAB3B-FC5C-1EF3-52DD-900DF62D1240}"/>
              </a:ext>
            </a:extLst>
          </p:cNvPr>
          <p:cNvSpPr txBox="1"/>
          <p:nvPr/>
        </p:nvSpPr>
        <p:spPr>
          <a:xfrm>
            <a:off x="2986601" y="1658014"/>
            <a:ext cx="12197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1800" b="1">
                <a:latin typeface="Playfair Display"/>
              </a:rPr>
              <a:t>Feedback</a:t>
            </a:r>
          </a:p>
        </p:txBody>
      </p:sp>
      <p:sp>
        <p:nvSpPr>
          <p:cNvPr id="10" name="CaixaDeTexto 9">
            <a:extLst>
              <a:ext uri="{FF2B5EF4-FFF2-40B4-BE49-F238E27FC236}">
                <a16:creationId xmlns:a16="http://schemas.microsoft.com/office/drawing/2014/main" id="{46931AC3-979C-FC0C-7BB6-6A9FCDFD9975}"/>
              </a:ext>
            </a:extLst>
          </p:cNvPr>
          <p:cNvSpPr txBox="1"/>
          <p:nvPr/>
        </p:nvSpPr>
        <p:spPr>
          <a:xfrm>
            <a:off x="2729550" y="3257273"/>
            <a:ext cx="17059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err="1"/>
              <a:t>Separate</a:t>
            </a:r>
            <a:r>
              <a:rPr lang="pt-PT"/>
              <a:t> </a:t>
            </a:r>
            <a:r>
              <a:rPr lang="pt-PT" err="1"/>
              <a:t>tool</a:t>
            </a:r>
            <a:r>
              <a:rPr lang="pt-PT"/>
              <a:t>, </a:t>
            </a:r>
            <a:r>
              <a:rPr lang="pt-PT" err="1"/>
              <a:t>lost</a:t>
            </a:r>
            <a:r>
              <a:rPr lang="pt-PT"/>
              <a:t> </a:t>
            </a:r>
            <a:r>
              <a:rPr lang="pt-PT" err="1"/>
              <a:t>context</a:t>
            </a:r>
          </a:p>
        </p:txBody>
      </p:sp>
      <p:sp>
        <p:nvSpPr>
          <p:cNvPr id="11" name="CaixaDeTexto 10">
            <a:extLst>
              <a:ext uri="{FF2B5EF4-FFF2-40B4-BE49-F238E27FC236}">
                <a16:creationId xmlns:a16="http://schemas.microsoft.com/office/drawing/2014/main" id="{4A94B1D9-B229-5F5D-1CFC-D9B0B9139889}"/>
              </a:ext>
            </a:extLst>
          </p:cNvPr>
          <p:cNvSpPr txBox="1"/>
          <p:nvPr/>
        </p:nvSpPr>
        <p:spPr>
          <a:xfrm>
            <a:off x="4746163" y="1673565"/>
            <a:ext cx="175714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1800" b="1" err="1">
                <a:latin typeface="Playfair Display"/>
              </a:rPr>
              <a:t>Collaboration</a:t>
            </a:r>
            <a:endParaRPr lang="pt-PT" sz="1800" b="1">
              <a:latin typeface="Playfair Display"/>
            </a:endParaRPr>
          </a:p>
        </p:txBody>
      </p:sp>
      <p:sp>
        <p:nvSpPr>
          <p:cNvPr id="2" name="CaixaDeTexto 1">
            <a:extLst>
              <a:ext uri="{FF2B5EF4-FFF2-40B4-BE49-F238E27FC236}">
                <a16:creationId xmlns:a16="http://schemas.microsoft.com/office/drawing/2014/main" id="{E6E90470-41C8-8052-3B78-DD847204EED7}"/>
              </a:ext>
            </a:extLst>
          </p:cNvPr>
          <p:cNvSpPr txBox="1"/>
          <p:nvPr/>
        </p:nvSpPr>
        <p:spPr>
          <a:xfrm>
            <a:off x="4694985" y="3248743"/>
            <a:ext cx="185950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Disconnected workflows</a:t>
            </a:r>
          </a:p>
        </p:txBody>
      </p:sp>
      <p:sp>
        <p:nvSpPr>
          <p:cNvPr id="3" name="CaixaDeTexto 2">
            <a:extLst>
              <a:ext uri="{FF2B5EF4-FFF2-40B4-BE49-F238E27FC236}">
                <a16:creationId xmlns:a16="http://schemas.microsoft.com/office/drawing/2014/main" id="{F4635A6A-17EE-D59D-94B4-4DE396E57BA4}"/>
              </a:ext>
            </a:extLst>
          </p:cNvPr>
          <p:cNvSpPr txBox="1"/>
          <p:nvPr/>
        </p:nvSpPr>
        <p:spPr>
          <a:xfrm>
            <a:off x="6859382" y="1647330"/>
            <a:ext cx="165479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PT" sz="1800" b="1" err="1">
                <a:latin typeface="Playfair Display"/>
              </a:rPr>
              <a:t>Inspiration</a:t>
            </a:r>
            <a:endParaRPr lang="pt-PT" sz="1800" b="1">
              <a:latin typeface="Playfair Display"/>
            </a:endParaRPr>
          </a:p>
        </p:txBody>
      </p:sp>
      <p:sp>
        <p:nvSpPr>
          <p:cNvPr id="4" name="CaixaDeTexto 3">
            <a:extLst>
              <a:ext uri="{FF2B5EF4-FFF2-40B4-BE49-F238E27FC236}">
                <a16:creationId xmlns:a16="http://schemas.microsoft.com/office/drawing/2014/main" id="{EFF0B5A9-7DF0-D330-920B-00DDA037BFB2}"/>
              </a:ext>
            </a:extLst>
          </p:cNvPr>
          <p:cNvSpPr txBox="1"/>
          <p:nvPr/>
        </p:nvSpPr>
        <p:spPr>
          <a:xfrm>
            <a:off x="6554492" y="3258389"/>
            <a:ext cx="2064223"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Time-consuming, unreliable</a:t>
            </a:r>
          </a:p>
        </p:txBody>
      </p:sp>
      <p:pic>
        <p:nvPicPr>
          <p:cNvPr id="14" name="Gráfico 13">
            <a:extLst>
              <a:ext uri="{FF2B5EF4-FFF2-40B4-BE49-F238E27FC236}">
                <a16:creationId xmlns:a16="http://schemas.microsoft.com/office/drawing/2014/main" id="{16CC62AD-18D1-774F-6ED9-E7CED8B51F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52592" y="1494764"/>
            <a:ext cx="476250" cy="2553268"/>
          </a:xfrm>
          <a:prstGeom prst="rect">
            <a:avLst/>
          </a:prstGeom>
        </p:spPr>
      </p:pic>
      <p:pic>
        <p:nvPicPr>
          <p:cNvPr id="15" name="Gráfico 14">
            <a:extLst>
              <a:ext uri="{FF2B5EF4-FFF2-40B4-BE49-F238E27FC236}">
                <a16:creationId xmlns:a16="http://schemas.microsoft.com/office/drawing/2014/main" id="{60B2BF73-FD8C-6A18-2C16-273B20FE280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4237350" y="1516745"/>
            <a:ext cx="476301" cy="2553268"/>
          </a:xfrm>
          <a:prstGeom prst="rect">
            <a:avLst/>
          </a:prstGeom>
        </p:spPr>
      </p:pic>
      <p:pic>
        <p:nvPicPr>
          <p:cNvPr id="16" name="Gráfico 15">
            <a:extLst>
              <a:ext uri="{FF2B5EF4-FFF2-40B4-BE49-F238E27FC236}">
                <a16:creationId xmlns:a16="http://schemas.microsoft.com/office/drawing/2014/main" id="{37443951-391A-F75E-C4B9-EB1817C0B9B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92043" y="1516745"/>
            <a:ext cx="476250" cy="2553268"/>
          </a:xfrm>
          <a:prstGeom prst="rect">
            <a:avLst/>
          </a:prstGeom>
        </p:spPr>
      </p:pic>
      <p:pic>
        <p:nvPicPr>
          <p:cNvPr id="21" name="Imagem 20">
            <a:extLst>
              <a:ext uri="{FF2B5EF4-FFF2-40B4-BE49-F238E27FC236}">
                <a16:creationId xmlns:a16="http://schemas.microsoft.com/office/drawing/2014/main" id="{54A6565C-AA56-C5DA-5BBB-837C4DB4683E}"/>
              </a:ext>
            </a:extLst>
          </p:cNvPr>
          <p:cNvPicPr>
            <a:picLocks noChangeAspect="1"/>
          </p:cNvPicPr>
          <p:nvPr/>
        </p:nvPicPr>
        <p:blipFill>
          <a:blip r:embed="rId5">
            <a:extLst>
              <a:ext uri="{96DAC541-7B7A-43D3-8B79-37D633B846F1}">
                <asvg:svgBlip xmlns:asvg="http://schemas.microsoft.com/office/drawing/2016/SVG/main" r:embed="rId6"/>
              </a:ext>
            </a:extLst>
          </a:blip>
          <a:srcRect l="377" r="377"/>
          <a:stretch/>
        </p:blipFill>
        <p:spPr>
          <a:xfrm>
            <a:off x="761561" y="2191196"/>
            <a:ext cx="1107561" cy="1033845"/>
          </a:xfrm>
          <a:prstGeom prst="rect">
            <a:avLst/>
          </a:prstGeom>
        </p:spPr>
      </p:pic>
      <p:pic>
        <p:nvPicPr>
          <p:cNvPr id="22" name="Imagem 21">
            <a:extLst>
              <a:ext uri="{FF2B5EF4-FFF2-40B4-BE49-F238E27FC236}">
                <a16:creationId xmlns:a16="http://schemas.microsoft.com/office/drawing/2014/main" id="{06D66AFA-6FAE-D197-FC4F-857F6C0E0B3A}"/>
              </a:ext>
            </a:extLst>
          </p:cNvPr>
          <p:cNvPicPr>
            <a:picLocks noChangeAspect="1"/>
          </p:cNvPicPr>
          <p:nvPr/>
        </p:nvPicPr>
        <p:blipFill>
          <a:blip r:embed="rId7">
            <a:extLst>
              <a:ext uri="{96DAC541-7B7A-43D3-8B79-37D633B846F1}">
                <asvg:svgBlip xmlns:asvg="http://schemas.microsoft.com/office/drawing/2016/SVG/main" r:embed="rId8"/>
              </a:ext>
            </a:extLst>
          </a:blip>
          <a:srcRect t="3977" b="3977"/>
          <a:stretch/>
        </p:blipFill>
        <p:spPr>
          <a:xfrm>
            <a:off x="3024234" y="2179532"/>
            <a:ext cx="1107561" cy="1033845"/>
          </a:xfrm>
          <a:prstGeom prst="rect">
            <a:avLst/>
          </a:prstGeom>
        </p:spPr>
      </p:pic>
      <p:pic>
        <p:nvPicPr>
          <p:cNvPr id="23" name="Imagem 22">
            <a:extLst>
              <a:ext uri="{FF2B5EF4-FFF2-40B4-BE49-F238E27FC236}">
                <a16:creationId xmlns:a16="http://schemas.microsoft.com/office/drawing/2014/main" id="{DA9B7928-56B3-3E7F-71BE-D9F3B290932B}"/>
              </a:ext>
            </a:extLst>
          </p:cNvPr>
          <p:cNvPicPr>
            <a:picLocks noChangeAspect="1"/>
          </p:cNvPicPr>
          <p:nvPr/>
        </p:nvPicPr>
        <p:blipFill>
          <a:blip r:embed="rId9">
            <a:extLst>
              <a:ext uri="{96DAC541-7B7A-43D3-8B79-37D633B846F1}">
                <asvg:svgBlip xmlns:asvg="http://schemas.microsoft.com/office/drawing/2016/SVG/main" r:embed="rId10"/>
              </a:ext>
            </a:extLst>
          </a:blip>
          <a:srcRect l="6371" r="6371"/>
          <a:stretch/>
        </p:blipFill>
        <p:spPr>
          <a:xfrm>
            <a:off x="5070722" y="2169886"/>
            <a:ext cx="1108032" cy="1031752"/>
          </a:xfrm>
          <a:prstGeom prst="rect">
            <a:avLst/>
          </a:prstGeom>
        </p:spPr>
      </p:pic>
      <p:pic>
        <p:nvPicPr>
          <p:cNvPr id="24" name="Imagem 23">
            <a:extLst>
              <a:ext uri="{FF2B5EF4-FFF2-40B4-BE49-F238E27FC236}">
                <a16:creationId xmlns:a16="http://schemas.microsoft.com/office/drawing/2014/main" id="{4F426653-FB25-CCC7-1F1C-F65B403C53EF}"/>
              </a:ext>
            </a:extLst>
          </p:cNvPr>
          <p:cNvPicPr>
            <a:picLocks noChangeAspect="1"/>
          </p:cNvPicPr>
          <p:nvPr/>
        </p:nvPicPr>
        <p:blipFill>
          <a:blip r:embed="rId11">
            <a:extLst>
              <a:ext uri="{96DAC541-7B7A-43D3-8B79-37D633B846F1}">
                <asvg:svgBlip xmlns:asvg="http://schemas.microsoft.com/office/drawing/2016/SVG/main" r:embed="rId12"/>
              </a:ext>
            </a:extLst>
          </a:blip>
          <a:srcRect l="959" r="959"/>
          <a:stretch/>
        </p:blipFill>
        <p:spPr>
          <a:xfrm>
            <a:off x="7012127" y="2289931"/>
            <a:ext cx="1090557" cy="967342"/>
          </a:xfrm>
          <a:prstGeom prst="rect">
            <a:avLst/>
          </a:prstGeom>
        </p:spPr>
      </p:pic>
    </p:spTree>
    <p:extLst>
      <p:ext uri="{BB962C8B-B14F-4D97-AF65-F5344CB8AC3E}">
        <p14:creationId xmlns:p14="http://schemas.microsoft.com/office/powerpoint/2010/main" val="4134141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3" name="Google Shape;67;p14">
            <a:extLst>
              <a:ext uri="{FF2B5EF4-FFF2-40B4-BE49-F238E27FC236}">
                <a16:creationId xmlns:a16="http://schemas.microsoft.com/office/drawing/2014/main" id="{7D5C6A73-BC33-F1C7-D8B4-67F06CABCC71}"/>
              </a:ext>
            </a:extLst>
          </p:cNvPr>
          <p:cNvSpPr txBox="1"/>
          <p:nvPr/>
        </p:nvSpPr>
        <p:spPr>
          <a:xfrm>
            <a:off x="960525" y="321731"/>
            <a:ext cx="7087441" cy="4616618"/>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9600" b="1" noProof="0">
                <a:latin typeface="Playfair Display"/>
                <a:sym typeface="Playfair Display"/>
              </a:rPr>
              <a:t>Broken</a:t>
            </a:r>
            <a:r>
              <a:rPr lang="en-US" sz="9600" b="1">
                <a:latin typeface="Playfair Display"/>
                <a:sym typeface="Playfair Display"/>
              </a:rPr>
              <a:t> &amp;</a:t>
            </a:r>
            <a:r>
              <a:rPr lang="en-US" sz="9600" b="1" noProof="0">
                <a:latin typeface="Playfair Display"/>
                <a:sym typeface="Playfair Display"/>
              </a:rPr>
              <a:t> Inefficient Process</a:t>
            </a:r>
            <a:endParaRPr lang="en-US" sz="9600" b="1" noProof="0">
              <a:latin typeface="Playfair Display"/>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6">
          <a:extLst>
            <a:ext uri="{FF2B5EF4-FFF2-40B4-BE49-F238E27FC236}">
              <a16:creationId xmlns:a16="http://schemas.microsoft.com/office/drawing/2014/main" id="{9E9542F9-41F3-69D4-AD96-1C093B39BD32}"/>
            </a:ext>
          </a:extLst>
        </p:cNvPr>
        <p:cNvGrpSpPr/>
        <p:nvPr/>
      </p:nvGrpSpPr>
      <p:grpSpPr>
        <a:xfrm>
          <a:off x="0" y="0"/>
          <a:ext cx="0" cy="0"/>
          <a:chOff x="0" y="0"/>
          <a:chExt cx="0" cy="0"/>
        </a:xfrm>
      </p:grpSpPr>
      <p:sp>
        <p:nvSpPr>
          <p:cNvPr id="77" name="Google Shape;77;p15">
            <a:extLst>
              <a:ext uri="{FF2B5EF4-FFF2-40B4-BE49-F238E27FC236}">
                <a16:creationId xmlns:a16="http://schemas.microsoft.com/office/drawing/2014/main" id="{DE59DCB5-9135-4618-0FA0-7E98AA54E888}"/>
              </a:ext>
            </a:extLst>
          </p:cNvPr>
          <p:cNvSpPr txBox="1"/>
          <p:nvPr/>
        </p:nvSpPr>
        <p:spPr>
          <a:xfrm>
            <a:off x="702950" y="300050"/>
            <a:ext cx="4535850" cy="806625"/>
          </a:xfrm>
          <a:prstGeom prst="rect">
            <a:avLst/>
          </a:prstGeom>
          <a:noFill/>
          <a:ln>
            <a:noFill/>
          </a:ln>
        </p:spPr>
        <p:txBody>
          <a:bodyPr spcFirstLastPara="1" wrap="square" lIns="91425" tIns="91425" rIns="91425" bIns="91425" anchor="t" anchorCtr="0">
            <a:noAutofit/>
          </a:bodyPr>
          <a:lstStyle/>
          <a:p>
            <a:r>
              <a:rPr lang="pt-PT" sz="2800" b="1" err="1">
                <a:latin typeface="Playfair Display"/>
                <a:sym typeface="Playfair Display"/>
              </a:rPr>
              <a:t>The</a:t>
            </a:r>
            <a:r>
              <a:rPr lang="pt-PT" sz="2800" b="1">
                <a:latin typeface="Playfair Display"/>
                <a:sym typeface="Playfair Display"/>
              </a:rPr>
              <a:t> </a:t>
            </a:r>
            <a:r>
              <a:rPr lang="pt-PT" sz="2800" b="1" err="1">
                <a:latin typeface="Playfair Display"/>
                <a:sym typeface="Playfair Display"/>
              </a:rPr>
              <a:t>Solution</a:t>
            </a:r>
            <a:r>
              <a:rPr lang="pt-PT" sz="2800" b="1">
                <a:latin typeface="Playfair Display"/>
                <a:sym typeface="Playfair Display"/>
              </a:rPr>
              <a:t>: </a:t>
            </a:r>
            <a:r>
              <a:rPr lang="pt-PT" sz="2800" b="1" err="1">
                <a:latin typeface="Playfair Display"/>
                <a:sym typeface="Playfair Display"/>
              </a:rPr>
              <a:t>QuillFont</a:t>
            </a:r>
            <a:endParaRPr lang="en-US" err="1"/>
          </a:p>
        </p:txBody>
      </p:sp>
      <p:pic>
        <p:nvPicPr>
          <p:cNvPr id="3" name="demo">
            <a:hlinkClick r:id="" action="ppaction://media"/>
            <a:extLst>
              <a:ext uri="{FF2B5EF4-FFF2-40B4-BE49-F238E27FC236}">
                <a16:creationId xmlns:a16="http://schemas.microsoft.com/office/drawing/2014/main" id="{9CDBAEE9-3895-4F29-9176-9ED88785972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3910" y="1065599"/>
            <a:ext cx="6716180" cy="3777851"/>
          </a:xfrm>
          <a:prstGeom prst="rect">
            <a:avLst/>
          </a:prstGeom>
        </p:spPr>
      </p:pic>
    </p:spTree>
    <p:extLst>
      <p:ext uri="{BB962C8B-B14F-4D97-AF65-F5344CB8AC3E}">
        <p14:creationId xmlns:p14="http://schemas.microsoft.com/office/powerpoint/2010/main" val="416015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0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6"/>
          <p:cNvSpPr txBox="1"/>
          <p:nvPr/>
        </p:nvSpPr>
        <p:spPr>
          <a:xfrm>
            <a:off x="702950" y="300050"/>
            <a:ext cx="47835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750" b="1">
                <a:latin typeface="Playfair Display"/>
                <a:ea typeface="Playfair Display"/>
                <a:cs typeface="Playfair Display"/>
                <a:sym typeface="Playfair Display"/>
              </a:rPr>
              <a:t>The Solution: QuillFont</a:t>
            </a:r>
            <a:endParaRPr sz="1800">
              <a:solidFill>
                <a:schemeClr val="dk2"/>
              </a:solidFill>
            </a:endParaRPr>
          </a:p>
        </p:txBody>
      </p:sp>
      <p:sp>
        <p:nvSpPr>
          <p:cNvPr id="83" name="Google Shape;83;p16"/>
          <p:cNvSpPr/>
          <p:nvPr/>
        </p:nvSpPr>
        <p:spPr>
          <a:xfrm>
            <a:off x="3747163" y="1508750"/>
            <a:ext cx="1606800"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16"/>
          <p:cNvSpPr/>
          <p:nvPr/>
        </p:nvSpPr>
        <p:spPr>
          <a:xfrm>
            <a:off x="978890" y="1496053"/>
            <a:ext cx="1609344"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6"/>
          <p:cNvSpPr/>
          <p:nvPr/>
        </p:nvSpPr>
        <p:spPr>
          <a:xfrm>
            <a:off x="6561238" y="1546375"/>
            <a:ext cx="1606800"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6" name="Google Shape;86;p16" title="collaborate.png"/>
          <p:cNvPicPr preferRelativeResize="0"/>
          <p:nvPr/>
        </p:nvPicPr>
        <p:blipFill>
          <a:blip r:embed="rId3">
            <a:alphaModFix/>
          </a:blip>
          <a:stretch>
            <a:fillRect/>
          </a:stretch>
        </p:blipFill>
        <p:spPr>
          <a:xfrm>
            <a:off x="6899788" y="1880327"/>
            <a:ext cx="929700" cy="929700"/>
          </a:xfrm>
          <a:prstGeom prst="rect">
            <a:avLst/>
          </a:prstGeom>
          <a:noFill/>
          <a:ln>
            <a:noFill/>
          </a:ln>
        </p:spPr>
      </p:pic>
      <p:pic>
        <p:nvPicPr>
          <p:cNvPr id="87" name="Google Shape;87;p16" title="people.png"/>
          <p:cNvPicPr preferRelativeResize="0"/>
          <p:nvPr/>
        </p:nvPicPr>
        <p:blipFill>
          <a:blip r:embed="rId4">
            <a:alphaModFix/>
          </a:blip>
          <a:stretch>
            <a:fillRect/>
          </a:stretch>
        </p:blipFill>
        <p:spPr>
          <a:xfrm>
            <a:off x="3975763" y="1725925"/>
            <a:ext cx="1149600" cy="1149600"/>
          </a:xfrm>
          <a:prstGeom prst="rect">
            <a:avLst/>
          </a:prstGeom>
          <a:noFill/>
          <a:ln>
            <a:noFill/>
          </a:ln>
        </p:spPr>
      </p:pic>
      <p:pic>
        <p:nvPicPr>
          <p:cNvPr id="88" name="Google Shape;88;p16" title="challenge.png"/>
          <p:cNvPicPr preferRelativeResize="0"/>
          <p:nvPr/>
        </p:nvPicPr>
        <p:blipFill>
          <a:blip r:embed="rId5">
            <a:alphaModFix/>
          </a:blip>
          <a:stretch>
            <a:fillRect/>
          </a:stretch>
        </p:blipFill>
        <p:spPr>
          <a:xfrm>
            <a:off x="1318712" y="1798249"/>
            <a:ext cx="929700" cy="929700"/>
          </a:xfrm>
          <a:prstGeom prst="rect">
            <a:avLst/>
          </a:prstGeom>
          <a:noFill/>
          <a:ln>
            <a:noFill/>
          </a:ln>
        </p:spPr>
      </p:pic>
      <p:sp>
        <p:nvSpPr>
          <p:cNvPr id="89" name="Google Shape;89;p16"/>
          <p:cNvSpPr txBox="1"/>
          <p:nvPr/>
        </p:nvSpPr>
        <p:spPr>
          <a:xfrm>
            <a:off x="716313" y="3291850"/>
            <a:ext cx="21345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pt-PT" sz="2750" b="1">
                <a:latin typeface="Playfair Display"/>
                <a:ea typeface="Playfair Display"/>
                <a:cs typeface="Playfair Display"/>
                <a:sym typeface="Playfair Display"/>
              </a:rPr>
              <a:t>Challenges</a:t>
            </a:r>
            <a:endParaRPr sz="1800">
              <a:solidFill>
                <a:schemeClr val="dk2"/>
              </a:solidFill>
            </a:endParaRPr>
          </a:p>
        </p:txBody>
      </p:sp>
      <p:sp>
        <p:nvSpPr>
          <p:cNvPr id="90" name="Google Shape;90;p16"/>
          <p:cNvSpPr txBox="1"/>
          <p:nvPr/>
        </p:nvSpPr>
        <p:spPr>
          <a:xfrm>
            <a:off x="3483313" y="3146100"/>
            <a:ext cx="2134500" cy="103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750" b="1" noProof="0">
                <a:latin typeface="Playfair Display"/>
                <a:ea typeface="Playfair Display"/>
                <a:cs typeface="Playfair Display"/>
                <a:sym typeface="Playfair Display"/>
              </a:rPr>
              <a:t>Community &amp; Support</a:t>
            </a:r>
            <a:endParaRPr lang="en-US" sz="1800" noProof="0">
              <a:solidFill>
                <a:schemeClr val="dk2"/>
              </a:solidFill>
            </a:endParaRPr>
          </a:p>
        </p:txBody>
      </p:sp>
      <p:sp>
        <p:nvSpPr>
          <p:cNvPr id="91" name="Google Shape;91;p16"/>
          <p:cNvSpPr txBox="1"/>
          <p:nvPr/>
        </p:nvSpPr>
        <p:spPr>
          <a:xfrm>
            <a:off x="6293203" y="3257550"/>
            <a:ext cx="26223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pt-PT" sz="2750" b="1">
                <a:latin typeface="Playfair Display"/>
                <a:ea typeface="Playfair Display"/>
                <a:cs typeface="Playfair Display"/>
                <a:sym typeface="Playfair Display"/>
              </a:rPr>
              <a:t>Collaboration</a:t>
            </a:r>
            <a:endParaRPr sz="18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7"/>
          <p:cNvSpPr txBox="1"/>
          <p:nvPr/>
        </p:nvSpPr>
        <p:spPr>
          <a:xfrm>
            <a:off x="702950" y="300050"/>
            <a:ext cx="38691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750" b="1">
                <a:latin typeface="Playfair Display"/>
                <a:ea typeface="Playfair Display"/>
                <a:cs typeface="Playfair Display"/>
                <a:sym typeface="Playfair Display"/>
              </a:rPr>
              <a:t>Product — The Editor</a:t>
            </a:r>
            <a:endParaRPr sz="1800">
              <a:solidFill>
                <a:schemeClr val="dk2"/>
              </a:solidFill>
            </a:endParaRPr>
          </a:p>
        </p:txBody>
      </p:sp>
      <p:pic>
        <p:nvPicPr>
          <p:cNvPr id="2" name="timelapse">
            <a:hlinkClick r:id="" action="ppaction://media"/>
            <a:extLst>
              <a:ext uri="{FF2B5EF4-FFF2-40B4-BE49-F238E27FC236}">
                <a16:creationId xmlns:a16="http://schemas.microsoft.com/office/drawing/2014/main" id="{FEE47CEF-1DF2-E952-D62B-B632390902B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68299" y="1097150"/>
            <a:ext cx="6607401" cy="3716663"/>
          </a:xfrm>
          <a:prstGeom prst="rect">
            <a:avLst/>
          </a:prstGeom>
        </p:spPr>
      </p:pic>
      <p:sp>
        <p:nvSpPr>
          <p:cNvPr id="3" name="Retângulo 2">
            <a:extLst>
              <a:ext uri="{FF2B5EF4-FFF2-40B4-BE49-F238E27FC236}">
                <a16:creationId xmlns:a16="http://schemas.microsoft.com/office/drawing/2014/main" id="{9A62087E-4043-D4BF-E963-931B53AE5E6B}"/>
              </a:ext>
            </a:extLst>
          </p:cNvPr>
          <p:cNvSpPr/>
          <p:nvPr/>
        </p:nvSpPr>
        <p:spPr>
          <a:xfrm>
            <a:off x="6827520" y="1618827"/>
            <a:ext cx="1048180" cy="303445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4" name="Retângulo 3">
            <a:extLst>
              <a:ext uri="{FF2B5EF4-FFF2-40B4-BE49-F238E27FC236}">
                <a16:creationId xmlns:a16="http://schemas.microsoft.com/office/drawing/2014/main" id="{DCAE50CF-A6CB-F2C5-74A8-F51A18E6CDBC}"/>
              </a:ext>
            </a:extLst>
          </p:cNvPr>
          <p:cNvSpPr/>
          <p:nvPr/>
        </p:nvSpPr>
        <p:spPr>
          <a:xfrm>
            <a:off x="4135120" y="1324188"/>
            <a:ext cx="1048180" cy="29464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PT"/>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4"/>
                                        </p:tgtEl>
                                      </p:cBhvr>
                                    </p:animEffect>
                                    <p:set>
                                      <p:cBhvr>
                                        <p:cTn id="16" dur="1" fill="hold">
                                          <p:stCondLst>
                                            <p:cond delay="499"/>
                                          </p:stCondLst>
                                        </p:cTn>
                                        <p:tgtEl>
                                          <p:spTgt spid="4"/>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3"/>
                                        </p:tgtEl>
                                      </p:cBhvr>
                                    </p:animEffect>
                                    <p:set>
                                      <p:cBhvr>
                                        <p:cTn id="24"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5" fill="hold" display="0">
                  <p:stCondLst>
                    <p:cond delay="indefinite"/>
                  </p:stCondLst>
                </p:cTn>
                <p:tgtEl>
                  <p:spTgt spid="2"/>
                </p:tgtEl>
              </p:cMediaNode>
            </p:video>
            <p:seq concurrent="1" nextAc="seek">
              <p:cTn id="26" restart="whenNotActive" fill="hold" evtFilter="cancelBubble" nodeType="interactiveSeq">
                <p:stCondLst>
                  <p:cond evt="onClick" delay="0">
                    <p:tgtEl>
                      <p:spTgt spid="2"/>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
                                        </p:tgtEl>
                                      </p:cBhvr>
                                    </p:cmd>
                                  </p:childTnLst>
                                </p:cTn>
                              </p:par>
                            </p:childTnLst>
                          </p:cTn>
                        </p:par>
                      </p:childTnLst>
                    </p:cTn>
                  </p:par>
                </p:childTnLst>
              </p:cTn>
              <p:nextCondLst>
                <p:cond evt="onClick" delay="0">
                  <p:tgtEl>
                    <p:spTgt spid="2"/>
                  </p:tgtEl>
                </p:cond>
              </p:nextCondLst>
            </p:seq>
          </p:childTnLst>
        </p:cTn>
      </p:par>
    </p:tnLst>
    <p:bldLst>
      <p:bldP spid="3" grpId="0" animBg="1"/>
      <p:bldP spid="3" grpId="1" animBg="1"/>
      <p:bldP spid="4" grpId="0" animBg="1"/>
      <p:bldP spid="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843BA94-A243-BCF8-3E51-C048ECA4A347}"/>
            </a:ext>
          </a:extLst>
        </p:cNvPr>
        <p:cNvGrpSpPr/>
        <p:nvPr/>
      </p:nvGrpSpPr>
      <p:grpSpPr>
        <a:xfrm>
          <a:off x="0" y="0"/>
          <a:ext cx="0" cy="0"/>
          <a:chOff x="0" y="0"/>
          <a:chExt cx="0" cy="0"/>
        </a:xfrm>
      </p:grpSpPr>
      <p:sp>
        <p:nvSpPr>
          <p:cNvPr id="82" name="Google Shape;82;p16">
            <a:extLst>
              <a:ext uri="{FF2B5EF4-FFF2-40B4-BE49-F238E27FC236}">
                <a16:creationId xmlns:a16="http://schemas.microsoft.com/office/drawing/2014/main" id="{0F441266-5C34-307C-92CD-A8CA039BC6A9}"/>
              </a:ext>
            </a:extLst>
          </p:cNvPr>
          <p:cNvSpPr txBox="1"/>
          <p:nvPr/>
        </p:nvSpPr>
        <p:spPr>
          <a:xfrm>
            <a:off x="702950" y="300050"/>
            <a:ext cx="4783500" cy="797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PT" sz="2750" b="1">
                <a:latin typeface="Playfair Display"/>
                <a:ea typeface="Playfair Display"/>
                <a:cs typeface="Playfair Display"/>
                <a:sym typeface="Playfair Display"/>
              </a:rPr>
              <a:t>The Solution: QuillFont</a:t>
            </a:r>
            <a:endParaRPr sz="1800">
              <a:solidFill>
                <a:schemeClr val="dk2"/>
              </a:solidFill>
            </a:endParaRPr>
          </a:p>
        </p:txBody>
      </p:sp>
      <p:sp>
        <p:nvSpPr>
          <p:cNvPr id="83" name="Google Shape;83;p16">
            <a:extLst>
              <a:ext uri="{FF2B5EF4-FFF2-40B4-BE49-F238E27FC236}">
                <a16:creationId xmlns:a16="http://schemas.microsoft.com/office/drawing/2014/main" id="{85107E20-6D82-EF5B-0240-D46FBA374812}"/>
              </a:ext>
            </a:extLst>
          </p:cNvPr>
          <p:cNvSpPr/>
          <p:nvPr/>
        </p:nvSpPr>
        <p:spPr>
          <a:xfrm>
            <a:off x="3747163" y="1508750"/>
            <a:ext cx="1606800"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4" name="Google Shape;84;p16">
            <a:extLst>
              <a:ext uri="{FF2B5EF4-FFF2-40B4-BE49-F238E27FC236}">
                <a16:creationId xmlns:a16="http://schemas.microsoft.com/office/drawing/2014/main" id="{B2F8AB34-62ED-FB7D-6E05-B29AE31E682C}"/>
              </a:ext>
            </a:extLst>
          </p:cNvPr>
          <p:cNvSpPr/>
          <p:nvPr/>
        </p:nvSpPr>
        <p:spPr>
          <a:xfrm>
            <a:off x="978890" y="1496053"/>
            <a:ext cx="1609344"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5" name="Google Shape;85;p16">
            <a:extLst>
              <a:ext uri="{FF2B5EF4-FFF2-40B4-BE49-F238E27FC236}">
                <a16:creationId xmlns:a16="http://schemas.microsoft.com/office/drawing/2014/main" id="{549F22CD-109E-0565-B88E-0F3FD145D294}"/>
              </a:ext>
            </a:extLst>
          </p:cNvPr>
          <p:cNvSpPr/>
          <p:nvPr/>
        </p:nvSpPr>
        <p:spPr>
          <a:xfrm>
            <a:off x="6561238" y="1546375"/>
            <a:ext cx="1606800" cy="1609344"/>
          </a:xfrm>
          <a:prstGeom prst="ellipse">
            <a:avLst/>
          </a:prstGeom>
          <a:solidFill>
            <a:schemeClr val="lt2"/>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86" name="Google Shape;86;p16" title="collaborate.png">
            <a:extLst>
              <a:ext uri="{FF2B5EF4-FFF2-40B4-BE49-F238E27FC236}">
                <a16:creationId xmlns:a16="http://schemas.microsoft.com/office/drawing/2014/main" id="{8DB8085E-D280-FF57-8F37-3F82A97EDE96}"/>
              </a:ext>
            </a:extLst>
          </p:cNvPr>
          <p:cNvPicPr preferRelativeResize="0"/>
          <p:nvPr/>
        </p:nvPicPr>
        <p:blipFill>
          <a:blip r:embed="rId3">
            <a:alphaModFix/>
          </a:blip>
          <a:stretch>
            <a:fillRect/>
          </a:stretch>
        </p:blipFill>
        <p:spPr>
          <a:xfrm>
            <a:off x="6899788" y="1880327"/>
            <a:ext cx="929700" cy="929700"/>
          </a:xfrm>
          <a:prstGeom prst="rect">
            <a:avLst/>
          </a:prstGeom>
          <a:noFill/>
          <a:ln>
            <a:noFill/>
          </a:ln>
        </p:spPr>
      </p:pic>
      <p:pic>
        <p:nvPicPr>
          <p:cNvPr id="87" name="Google Shape;87;p16" title="people.png">
            <a:extLst>
              <a:ext uri="{FF2B5EF4-FFF2-40B4-BE49-F238E27FC236}">
                <a16:creationId xmlns:a16="http://schemas.microsoft.com/office/drawing/2014/main" id="{26960247-946C-1041-C497-2BE19A86C674}"/>
              </a:ext>
            </a:extLst>
          </p:cNvPr>
          <p:cNvPicPr preferRelativeResize="0"/>
          <p:nvPr/>
        </p:nvPicPr>
        <p:blipFill>
          <a:blip r:embed="rId4">
            <a:alphaModFix/>
          </a:blip>
          <a:stretch>
            <a:fillRect/>
          </a:stretch>
        </p:blipFill>
        <p:spPr>
          <a:xfrm>
            <a:off x="3975763" y="1725925"/>
            <a:ext cx="1149600" cy="1149600"/>
          </a:xfrm>
          <a:prstGeom prst="rect">
            <a:avLst/>
          </a:prstGeom>
          <a:noFill/>
          <a:ln>
            <a:noFill/>
          </a:ln>
        </p:spPr>
      </p:pic>
      <p:pic>
        <p:nvPicPr>
          <p:cNvPr id="88" name="Google Shape;88;p16" title="challenge.png">
            <a:extLst>
              <a:ext uri="{FF2B5EF4-FFF2-40B4-BE49-F238E27FC236}">
                <a16:creationId xmlns:a16="http://schemas.microsoft.com/office/drawing/2014/main" id="{76466DC3-021D-ABA8-3C9A-21ACF3939744}"/>
              </a:ext>
            </a:extLst>
          </p:cNvPr>
          <p:cNvPicPr preferRelativeResize="0"/>
          <p:nvPr/>
        </p:nvPicPr>
        <p:blipFill>
          <a:blip r:embed="rId5">
            <a:alphaModFix/>
          </a:blip>
          <a:stretch>
            <a:fillRect/>
          </a:stretch>
        </p:blipFill>
        <p:spPr>
          <a:xfrm>
            <a:off x="1318712" y="1798249"/>
            <a:ext cx="929700" cy="929700"/>
          </a:xfrm>
          <a:prstGeom prst="rect">
            <a:avLst/>
          </a:prstGeom>
          <a:noFill/>
          <a:ln>
            <a:noFill/>
          </a:ln>
        </p:spPr>
      </p:pic>
      <p:sp>
        <p:nvSpPr>
          <p:cNvPr id="89" name="Google Shape;89;p16">
            <a:extLst>
              <a:ext uri="{FF2B5EF4-FFF2-40B4-BE49-F238E27FC236}">
                <a16:creationId xmlns:a16="http://schemas.microsoft.com/office/drawing/2014/main" id="{68D096EB-F5E8-BBB4-A4AB-EDFD2DD667BE}"/>
              </a:ext>
            </a:extLst>
          </p:cNvPr>
          <p:cNvSpPr txBox="1"/>
          <p:nvPr/>
        </p:nvSpPr>
        <p:spPr>
          <a:xfrm>
            <a:off x="716313" y="3291850"/>
            <a:ext cx="21345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pt-PT" sz="2750" b="1">
                <a:latin typeface="Playfair Display"/>
                <a:ea typeface="Playfair Display"/>
                <a:cs typeface="Playfair Display"/>
                <a:sym typeface="Playfair Display"/>
              </a:rPr>
              <a:t>Challenges</a:t>
            </a:r>
            <a:endParaRPr sz="1800">
              <a:solidFill>
                <a:schemeClr val="dk2"/>
              </a:solidFill>
            </a:endParaRPr>
          </a:p>
        </p:txBody>
      </p:sp>
      <p:sp>
        <p:nvSpPr>
          <p:cNvPr id="90" name="Google Shape;90;p16">
            <a:extLst>
              <a:ext uri="{FF2B5EF4-FFF2-40B4-BE49-F238E27FC236}">
                <a16:creationId xmlns:a16="http://schemas.microsoft.com/office/drawing/2014/main" id="{29C1FB16-7349-89B4-7952-5105231B5D78}"/>
              </a:ext>
            </a:extLst>
          </p:cNvPr>
          <p:cNvSpPr txBox="1"/>
          <p:nvPr/>
        </p:nvSpPr>
        <p:spPr>
          <a:xfrm>
            <a:off x="3483313" y="3146100"/>
            <a:ext cx="2134500" cy="1031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2750" b="1" noProof="0">
                <a:latin typeface="Playfair Display"/>
                <a:ea typeface="Playfair Display"/>
                <a:cs typeface="Playfair Display"/>
                <a:sym typeface="Playfair Display"/>
              </a:rPr>
              <a:t>Community &amp; Support</a:t>
            </a:r>
            <a:endParaRPr lang="en-US" sz="1800" noProof="0">
              <a:solidFill>
                <a:schemeClr val="dk2"/>
              </a:solidFill>
            </a:endParaRPr>
          </a:p>
        </p:txBody>
      </p:sp>
      <p:sp>
        <p:nvSpPr>
          <p:cNvPr id="91" name="Google Shape;91;p16">
            <a:extLst>
              <a:ext uri="{FF2B5EF4-FFF2-40B4-BE49-F238E27FC236}">
                <a16:creationId xmlns:a16="http://schemas.microsoft.com/office/drawing/2014/main" id="{B949B158-2D6C-AECF-9516-00F84DD0A0B4}"/>
              </a:ext>
            </a:extLst>
          </p:cNvPr>
          <p:cNvSpPr txBox="1"/>
          <p:nvPr/>
        </p:nvSpPr>
        <p:spPr>
          <a:xfrm>
            <a:off x="6293203" y="3257550"/>
            <a:ext cx="2622300" cy="608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pt-PT" sz="2750" b="1">
                <a:latin typeface="Playfair Display"/>
                <a:ea typeface="Playfair Display"/>
                <a:cs typeface="Playfair Display"/>
                <a:sym typeface="Playfair Display"/>
              </a:rPr>
              <a:t>Collaboration</a:t>
            </a:r>
            <a:endParaRPr sz="1800">
              <a:solidFill>
                <a:schemeClr val="dk2"/>
              </a:solidFill>
            </a:endParaRPr>
          </a:p>
        </p:txBody>
      </p:sp>
    </p:spTree>
    <p:extLst>
      <p:ext uri="{BB962C8B-B14F-4D97-AF65-F5344CB8AC3E}">
        <p14:creationId xmlns:p14="http://schemas.microsoft.com/office/powerpoint/2010/main" val="234338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8"/>
          <p:cNvSpPr txBox="1"/>
          <p:nvPr/>
        </p:nvSpPr>
        <p:spPr>
          <a:xfrm>
            <a:off x="702950" y="300050"/>
            <a:ext cx="3869100" cy="622289"/>
          </a:xfrm>
          <a:prstGeom prst="rect">
            <a:avLst/>
          </a:prstGeom>
          <a:noFill/>
          <a:ln>
            <a:noFill/>
          </a:ln>
        </p:spPr>
        <p:txBody>
          <a:bodyPr spcFirstLastPara="1" wrap="square" lIns="91425" tIns="91425" rIns="91425" bIns="91425" anchor="t" anchorCtr="0">
            <a:noAutofit/>
          </a:bodyPr>
          <a:lstStyle/>
          <a:p>
            <a:r>
              <a:rPr lang="pt-PT" sz="2750" b="1" err="1">
                <a:latin typeface="Playfair Display"/>
                <a:ea typeface="Playfair Display"/>
                <a:cs typeface="Playfair Display"/>
                <a:sym typeface="Playfair Display"/>
              </a:rPr>
              <a:t>Market</a:t>
            </a:r>
            <a:r>
              <a:rPr lang="pt-PT" sz="2750" b="1">
                <a:latin typeface="Playfair Display"/>
                <a:ea typeface="Playfair Display"/>
                <a:cs typeface="Playfair Display"/>
                <a:sym typeface="Playfair Display"/>
              </a:rPr>
              <a:t> </a:t>
            </a:r>
            <a:r>
              <a:rPr lang="pt-PT" sz="2750" b="1" err="1">
                <a:latin typeface="Playfair Display"/>
                <a:ea typeface="Playfair Display"/>
                <a:cs typeface="Playfair Display"/>
                <a:sym typeface="Playfair Display"/>
              </a:rPr>
              <a:t>Analysis</a:t>
            </a:r>
            <a:endParaRPr lang="pt-PT" sz="2750" b="1">
              <a:latin typeface="Playfair Display"/>
            </a:endParaRPr>
          </a:p>
        </p:txBody>
      </p:sp>
      <p:sp>
        <p:nvSpPr>
          <p:cNvPr id="17" name="TextBox 1">
            <a:extLst>
              <a:ext uri="{FF2B5EF4-FFF2-40B4-BE49-F238E27FC236}">
                <a16:creationId xmlns:a16="http://schemas.microsoft.com/office/drawing/2014/main" id="{4BF533BF-12B3-4653-4774-D844C6A3B70A}"/>
              </a:ext>
            </a:extLst>
          </p:cNvPr>
          <p:cNvSpPr txBox="1"/>
          <p:nvPr/>
        </p:nvSpPr>
        <p:spPr>
          <a:xfrm>
            <a:off x="3685483" y="4702732"/>
            <a:ext cx="173718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b="1">
                <a:latin typeface="Playfair Display" panose="00000500000000000000" pitchFamily="2" charset="0"/>
              </a:rPr>
              <a:t>Typography Focus</a:t>
            </a:r>
            <a:endParaRPr lang="en-US" b="1">
              <a:latin typeface="Playfair Display" panose="00000500000000000000" pitchFamily="2" charset="0"/>
            </a:endParaRPr>
          </a:p>
        </p:txBody>
      </p:sp>
      <p:grpSp>
        <p:nvGrpSpPr>
          <p:cNvPr id="50" name="Agrupar 49">
            <a:extLst>
              <a:ext uri="{FF2B5EF4-FFF2-40B4-BE49-F238E27FC236}">
                <a16:creationId xmlns:a16="http://schemas.microsoft.com/office/drawing/2014/main" id="{90763C02-69FE-C073-728C-6E71D9280A4A}"/>
              </a:ext>
            </a:extLst>
          </p:cNvPr>
          <p:cNvGrpSpPr/>
          <p:nvPr/>
        </p:nvGrpSpPr>
        <p:grpSpPr>
          <a:xfrm>
            <a:off x="1829301" y="922339"/>
            <a:ext cx="5929070" cy="3737550"/>
            <a:chOff x="1807701" y="922531"/>
            <a:chExt cx="5929070" cy="3737550"/>
          </a:xfrm>
        </p:grpSpPr>
        <p:sp>
          <p:nvSpPr>
            <p:cNvPr id="22" name="Rectangle 21">
              <a:extLst>
                <a:ext uri="{FF2B5EF4-FFF2-40B4-BE49-F238E27FC236}">
                  <a16:creationId xmlns:a16="http://schemas.microsoft.com/office/drawing/2014/main" id="{7372312D-0028-7E1C-BA56-8BB7E922F64C}"/>
                </a:ext>
              </a:extLst>
            </p:cNvPr>
            <p:cNvSpPr/>
            <p:nvPr/>
          </p:nvSpPr>
          <p:spPr>
            <a:xfrm>
              <a:off x="2801554" y="1468055"/>
              <a:ext cx="3619066" cy="2702702"/>
            </a:xfrm>
            <a:prstGeom prst="rect">
              <a:avLst/>
            </a:prstGeom>
            <a:solidFill>
              <a:schemeClr val="bg1"/>
            </a:solidFill>
            <a:ln w="6350">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 name="Conexão reta unidirecional 6">
              <a:extLst>
                <a:ext uri="{FF2B5EF4-FFF2-40B4-BE49-F238E27FC236}">
                  <a16:creationId xmlns:a16="http://schemas.microsoft.com/office/drawing/2014/main" id="{D2E9295D-B981-4FDC-24D5-930300F429CC}"/>
                </a:ext>
              </a:extLst>
            </p:cNvPr>
            <p:cNvCxnSpPr/>
            <p:nvPr/>
          </p:nvCxnSpPr>
          <p:spPr>
            <a:xfrm flipH="1">
              <a:off x="4515513" y="1245834"/>
              <a:ext cx="20127" cy="3147145"/>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cxnSp>
          <p:nvCxnSpPr>
            <p:cNvPr id="9" name="Conexão reta unidirecional 8">
              <a:extLst>
                <a:ext uri="{FF2B5EF4-FFF2-40B4-BE49-F238E27FC236}">
                  <a16:creationId xmlns:a16="http://schemas.microsoft.com/office/drawing/2014/main" id="{9D1541D6-55D6-5107-0CC8-7C6EC2A82AA3}"/>
                </a:ext>
              </a:extLst>
            </p:cNvPr>
            <p:cNvCxnSpPr/>
            <p:nvPr/>
          </p:nvCxnSpPr>
          <p:spPr>
            <a:xfrm>
              <a:off x="2572577" y="2929325"/>
              <a:ext cx="4026812" cy="10408"/>
            </a:xfrm>
            <a:prstGeom prst="straightConnector1">
              <a:avLst/>
            </a:prstGeom>
            <a:ln w="19050" cap="flat" cmpd="sng" algn="ctr">
              <a:solidFill>
                <a:schemeClr val="dk1"/>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 name="TextBox 1">
              <a:extLst>
                <a:ext uri="{FF2B5EF4-FFF2-40B4-BE49-F238E27FC236}">
                  <a16:creationId xmlns:a16="http://schemas.microsoft.com/office/drawing/2014/main" id="{C1F3E9F2-1E95-033E-0C8C-ADF545C9277C}"/>
                </a:ext>
              </a:extLst>
            </p:cNvPr>
            <p:cNvSpPr txBox="1"/>
            <p:nvPr/>
          </p:nvSpPr>
          <p:spPr>
            <a:xfrm>
              <a:off x="6571743" y="2719923"/>
              <a:ext cx="1165028"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50" b="1"/>
                <a:t>Specialized Type</a:t>
              </a:r>
              <a:endParaRPr lang="en-US" sz="1050" b="1"/>
            </a:p>
          </p:txBody>
        </p:sp>
        <p:sp>
          <p:nvSpPr>
            <p:cNvPr id="3" name="TextBox 2">
              <a:extLst>
                <a:ext uri="{FF2B5EF4-FFF2-40B4-BE49-F238E27FC236}">
                  <a16:creationId xmlns:a16="http://schemas.microsoft.com/office/drawing/2014/main" id="{91BDB003-9EF5-F775-9B2F-DAFAAC76C345}"/>
                </a:ext>
              </a:extLst>
            </p:cNvPr>
            <p:cNvSpPr txBox="1"/>
            <p:nvPr/>
          </p:nvSpPr>
          <p:spPr>
            <a:xfrm>
              <a:off x="1807701" y="2721576"/>
              <a:ext cx="772383" cy="4154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050" b="1"/>
                <a:t>General Design</a:t>
              </a:r>
              <a:endParaRPr lang="en-US" sz="1050" b="1"/>
            </a:p>
          </p:txBody>
        </p:sp>
        <p:sp>
          <p:nvSpPr>
            <p:cNvPr id="4" name="TextBox 3">
              <a:extLst>
                <a:ext uri="{FF2B5EF4-FFF2-40B4-BE49-F238E27FC236}">
                  <a16:creationId xmlns:a16="http://schemas.microsoft.com/office/drawing/2014/main" id="{7F00317D-27A9-1F26-44E8-2B3CE728EC5C}"/>
                </a:ext>
              </a:extLst>
            </p:cNvPr>
            <p:cNvSpPr txBox="1"/>
            <p:nvPr/>
          </p:nvSpPr>
          <p:spPr>
            <a:xfrm>
              <a:off x="4088959" y="922531"/>
              <a:ext cx="921539"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050" b="1"/>
                <a:t>Advanced</a:t>
              </a:r>
              <a:endParaRPr lang="en-US" sz="1050" b="1"/>
            </a:p>
          </p:txBody>
        </p:sp>
        <p:sp>
          <p:nvSpPr>
            <p:cNvPr id="10" name="TextBox 1">
              <a:extLst>
                <a:ext uri="{FF2B5EF4-FFF2-40B4-BE49-F238E27FC236}">
                  <a16:creationId xmlns:a16="http://schemas.microsoft.com/office/drawing/2014/main" id="{D1BA8A23-89BF-7D29-4263-078ADA38A469}"/>
                </a:ext>
              </a:extLst>
            </p:cNvPr>
            <p:cNvSpPr txBox="1"/>
            <p:nvPr/>
          </p:nvSpPr>
          <p:spPr>
            <a:xfrm>
              <a:off x="4237996" y="4406165"/>
              <a:ext cx="555033"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050" b="1"/>
                <a:t>Basic</a:t>
              </a:r>
              <a:endParaRPr lang="en-US" sz="1050" b="1"/>
            </a:p>
          </p:txBody>
        </p:sp>
        <p:grpSp>
          <p:nvGrpSpPr>
            <p:cNvPr id="48" name="Agrupar 47">
              <a:extLst>
                <a:ext uri="{FF2B5EF4-FFF2-40B4-BE49-F238E27FC236}">
                  <a16:creationId xmlns:a16="http://schemas.microsoft.com/office/drawing/2014/main" id="{12160E37-8E4E-5F7C-A10B-A28EA8C2BD7E}"/>
                </a:ext>
              </a:extLst>
            </p:cNvPr>
            <p:cNvGrpSpPr/>
            <p:nvPr/>
          </p:nvGrpSpPr>
          <p:grpSpPr>
            <a:xfrm>
              <a:off x="5559721" y="2249426"/>
              <a:ext cx="639429" cy="554331"/>
              <a:chOff x="5581321" y="2232765"/>
              <a:chExt cx="639429" cy="554331"/>
            </a:xfrm>
          </p:grpSpPr>
          <p:pic>
            <p:nvPicPr>
              <p:cNvPr id="105" name="Google Shape;105;p18" title="07782991cb9d199a.png"/>
              <p:cNvPicPr preferRelativeResize="0"/>
              <p:nvPr/>
            </p:nvPicPr>
            <p:blipFill>
              <a:blip r:embed="rId3">
                <a:alphaModFix/>
              </a:blip>
              <a:stretch>
                <a:fillRect/>
              </a:stretch>
            </p:blipFill>
            <p:spPr>
              <a:xfrm>
                <a:off x="5728267" y="2232765"/>
                <a:ext cx="345538" cy="357372"/>
              </a:xfrm>
              <a:prstGeom prst="rect">
                <a:avLst/>
              </a:prstGeom>
              <a:noFill/>
              <a:ln>
                <a:noFill/>
              </a:ln>
            </p:spPr>
          </p:pic>
          <p:sp>
            <p:nvSpPr>
              <p:cNvPr id="12" name="TextBox 11">
                <a:extLst>
                  <a:ext uri="{FF2B5EF4-FFF2-40B4-BE49-F238E27FC236}">
                    <a16:creationId xmlns:a16="http://schemas.microsoft.com/office/drawing/2014/main" id="{9D81B273-29BB-CB8F-34F2-CA8702C80F15}"/>
                  </a:ext>
                </a:extLst>
              </p:cNvPr>
              <p:cNvSpPr txBox="1"/>
              <p:nvPr/>
            </p:nvSpPr>
            <p:spPr>
              <a:xfrm>
                <a:off x="5581321" y="2571652"/>
                <a:ext cx="63942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800" err="1"/>
                  <a:t>RoboFont</a:t>
                </a:r>
                <a:endParaRPr lang="en-US" sz="800"/>
              </a:p>
            </p:txBody>
          </p:sp>
        </p:grpSp>
        <p:grpSp>
          <p:nvGrpSpPr>
            <p:cNvPr id="47" name="Agrupar 46">
              <a:extLst>
                <a:ext uri="{FF2B5EF4-FFF2-40B4-BE49-F238E27FC236}">
                  <a16:creationId xmlns:a16="http://schemas.microsoft.com/office/drawing/2014/main" id="{0CFB1140-FDF5-322A-CC6C-F15869DB3DFA}"/>
                </a:ext>
              </a:extLst>
            </p:cNvPr>
            <p:cNvGrpSpPr/>
            <p:nvPr/>
          </p:nvGrpSpPr>
          <p:grpSpPr>
            <a:xfrm>
              <a:off x="5867049" y="1507459"/>
              <a:ext cx="517174" cy="518174"/>
              <a:chOff x="5888649" y="1490798"/>
              <a:chExt cx="517174" cy="518174"/>
            </a:xfrm>
          </p:grpSpPr>
          <p:pic>
            <p:nvPicPr>
              <p:cNvPr id="103" name="Google Shape;103;p18" title="glyphs-3.png"/>
              <p:cNvPicPr preferRelativeResize="0"/>
              <p:nvPr/>
            </p:nvPicPr>
            <p:blipFill>
              <a:blip r:embed="rId4">
                <a:alphaModFix/>
              </a:blip>
              <a:stretch>
                <a:fillRect/>
              </a:stretch>
            </p:blipFill>
            <p:spPr>
              <a:xfrm>
                <a:off x="5943145" y="1490798"/>
                <a:ext cx="345538" cy="341759"/>
              </a:xfrm>
              <a:prstGeom prst="rect">
                <a:avLst/>
              </a:prstGeom>
              <a:noFill/>
              <a:ln>
                <a:noFill/>
              </a:ln>
            </p:spPr>
          </p:pic>
          <p:sp>
            <p:nvSpPr>
              <p:cNvPr id="13" name="TextBox 12">
                <a:extLst>
                  <a:ext uri="{FF2B5EF4-FFF2-40B4-BE49-F238E27FC236}">
                    <a16:creationId xmlns:a16="http://schemas.microsoft.com/office/drawing/2014/main" id="{EC13FCBB-E665-E70E-A79B-DDB9CDD3A792}"/>
                  </a:ext>
                </a:extLst>
              </p:cNvPr>
              <p:cNvSpPr txBox="1"/>
              <p:nvPr/>
            </p:nvSpPr>
            <p:spPr>
              <a:xfrm>
                <a:off x="5888649" y="1793528"/>
                <a:ext cx="517174"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800"/>
                  <a:t>Glyphs</a:t>
                </a:r>
                <a:endParaRPr lang="en-US" sz="800"/>
              </a:p>
            </p:txBody>
          </p:sp>
        </p:grpSp>
        <p:grpSp>
          <p:nvGrpSpPr>
            <p:cNvPr id="44" name="Agrupar 43">
              <a:extLst>
                <a:ext uri="{FF2B5EF4-FFF2-40B4-BE49-F238E27FC236}">
                  <a16:creationId xmlns:a16="http://schemas.microsoft.com/office/drawing/2014/main" id="{7FE47FBE-E1D9-EE43-DA3A-845D7BB0CCD6}"/>
                </a:ext>
              </a:extLst>
            </p:cNvPr>
            <p:cNvGrpSpPr/>
            <p:nvPr/>
          </p:nvGrpSpPr>
          <p:grpSpPr>
            <a:xfrm>
              <a:off x="3470362" y="1768638"/>
              <a:ext cx="634288" cy="500328"/>
              <a:chOff x="3491962" y="1751977"/>
              <a:chExt cx="634288" cy="500328"/>
            </a:xfrm>
          </p:grpSpPr>
          <p:pic>
            <p:nvPicPr>
              <p:cNvPr id="1026" name="Picture 2">
                <a:extLst>
                  <a:ext uri="{FF2B5EF4-FFF2-40B4-BE49-F238E27FC236}">
                    <a16:creationId xmlns:a16="http://schemas.microsoft.com/office/drawing/2014/main" id="{00F54345-4C8C-0110-19EE-B7EC94316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2691" y="1751977"/>
                <a:ext cx="288992" cy="29888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2E4108BA-8734-59D7-3C16-BB33CB3C8940}"/>
                  </a:ext>
                </a:extLst>
              </p:cNvPr>
              <p:cNvSpPr txBox="1"/>
              <p:nvPr/>
            </p:nvSpPr>
            <p:spPr>
              <a:xfrm>
                <a:off x="3491962" y="2036861"/>
                <a:ext cx="634288"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PT" sz="800" err="1"/>
                  <a:t>Illustrator</a:t>
                </a:r>
                <a:r>
                  <a:rPr lang="pt-PT" sz="800"/>
                  <a:t> </a:t>
                </a:r>
              </a:p>
            </p:txBody>
          </p:sp>
        </p:grpSp>
        <p:grpSp>
          <p:nvGrpSpPr>
            <p:cNvPr id="43" name="Agrupar 42">
              <a:extLst>
                <a:ext uri="{FF2B5EF4-FFF2-40B4-BE49-F238E27FC236}">
                  <a16:creationId xmlns:a16="http://schemas.microsoft.com/office/drawing/2014/main" id="{9DFB124D-C398-00C7-88E3-198582B01B2F}"/>
                </a:ext>
              </a:extLst>
            </p:cNvPr>
            <p:cNvGrpSpPr/>
            <p:nvPr/>
          </p:nvGrpSpPr>
          <p:grpSpPr>
            <a:xfrm>
              <a:off x="3648916" y="3173284"/>
              <a:ext cx="662427" cy="544981"/>
              <a:chOff x="3670516" y="3156623"/>
              <a:chExt cx="662427" cy="544981"/>
            </a:xfrm>
          </p:grpSpPr>
          <p:pic>
            <p:nvPicPr>
              <p:cNvPr id="116" name="Google Shape;116;p18" title="procreate-icon-search-display.png"/>
              <p:cNvPicPr preferRelativeResize="0"/>
              <p:nvPr/>
            </p:nvPicPr>
            <p:blipFill>
              <a:blip r:embed="rId6">
                <a:alphaModFix/>
              </a:blip>
              <a:stretch>
                <a:fillRect/>
              </a:stretch>
            </p:blipFill>
            <p:spPr>
              <a:xfrm>
                <a:off x="3796813" y="3156623"/>
                <a:ext cx="345537" cy="357370"/>
              </a:xfrm>
              <a:prstGeom prst="rect">
                <a:avLst/>
              </a:prstGeom>
              <a:noFill/>
              <a:ln>
                <a:noFill/>
              </a:ln>
            </p:spPr>
          </p:pic>
          <p:sp>
            <p:nvSpPr>
              <p:cNvPr id="6" name="TextBox 5">
                <a:extLst>
                  <a:ext uri="{FF2B5EF4-FFF2-40B4-BE49-F238E27FC236}">
                    <a16:creationId xmlns:a16="http://schemas.microsoft.com/office/drawing/2014/main" id="{500756B6-6B9D-FF2B-60CF-667AC1A9871D}"/>
                  </a:ext>
                </a:extLst>
              </p:cNvPr>
              <p:cNvSpPr txBox="1"/>
              <p:nvPr/>
            </p:nvSpPr>
            <p:spPr>
              <a:xfrm>
                <a:off x="3670516" y="3486160"/>
                <a:ext cx="662427"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800"/>
                  <a:t>Procreate</a:t>
                </a:r>
                <a:endParaRPr lang="en-US" sz="800"/>
              </a:p>
            </p:txBody>
          </p:sp>
        </p:grpSp>
        <p:grpSp>
          <p:nvGrpSpPr>
            <p:cNvPr id="42" name="Agrupar 41">
              <a:extLst>
                <a:ext uri="{FF2B5EF4-FFF2-40B4-BE49-F238E27FC236}">
                  <a16:creationId xmlns:a16="http://schemas.microsoft.com/office/drawing/2014/main" id="{0E9C366B-0405-45D2-9E14-DB313770ED9A}"/>
                </a:ext>
              </a:extLst>
            </p:cNvPr>
            <p:cNvGrpSpPr/>
            <p:nvPr/>
          </p:nvGrpSpPr>
          <p:grpSpPr>
            <a:xfrm>
              <a:off x="2930037" y="3678227"/>
              <a:ext cx="578816" cy="492499"/>
              <a:chOff x="2951637" y="3661566"/>
              <a:chExt cx="578816" cy="492499"/>
            </a:xfrm>
          </p:grpSpPr>
          <p:sp>
            <p:nvSpPr>
              <p:cNvPr id="15" name="TextBox 14">
                <a:extLst>
                  <a:ext uri="{FF2B5EF4-FFF2-40B4-BE49-F238E27FC236}">
                    <a16:creationId xmlns:a16="http://schemas.microsoft.com/office/drawing/2014/main" id="{EC6C737B-555E-EA14-8AF8-A5DDC03D2720}"/>
                  </a:ext>
                </a:extLst>
              </p:cNvPr>
              <p:cNvSpPr txBox="1"/>
              <p:nvPr/>
            </p:nvSpPr>
            <p:spPr>
              <a:xfrm>
                <a:off x="2951637" y="3938621"/>
                <a:ext cx="578816"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800"/>
                  <a:t>Krita</a:t>
                </a:r>
                <a:endParaRPr lang="en-US" sz="800"/>
              </a:p>
            </p:txBody>
          </p:sp>
          <p:pic>
            <p:nvPicPr>
              <p:cNvPr id="1028" name="Picture 4" descr="Krita - Apps on Google Play">
                <a:extLst>
                  <a:ext uri="{FF2B5EF4-FFF2-40B4-BE49-F238E27FC236}">
                    <a16:creationId xmlns:a16="http://schemas.microsoft.com/office/drawing/2014/main" id="{9B390A17-65FD-1712-8422-4ABACDB104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90590" y="3661566"/>
                <a:ext cx="300910" cy="3112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6" name="Agrupar 45">
              <a:extLst>
                <a:ext uri="{FF2B5EF4-FFF2-40B4-BE49-F238E27FC236}">
                  <a16:creationId xmlns:a16="http://schemas.microsoft.com/office/drawing/2014/main" id="{F2EF1059-1BDD-9FF0-CE33-AAF3AA43376D}"/>
                </a:ext>
              </a:extLst>
            </p:cNvPr>
            <p:cNvGrpSpPr/>
            <p:nvPr/>
          </p:nvGrpSpPr>
          <p:grpSpPr>
            <a:xfrm>
              <a:off x="5285175" y="1540530"/>
              <a:ext cx="577319" cy="543113"/>
              <a:chOff x="5306775" y="1523869"/>
              <a:chExt cx="577319" cy="543113"/>
            </a:xfrm>
          </p:grpSpPr>
          <p:pic>
            <p:nvPicPr>
              <p:cNvPr id="104" name="Google Shape;104;p18" title="6240dd72433c139b81a56add_fl8_icon.png"/>
              <p:cNvPicPr preferRelativeResize="0"/>
              <p:nvPr/>
            </p:nvPicPr>
            <p:blipFill>
              <a:blip r:embed="rId8">
                <a:alphaModFix/>
              </a:blip>
              <a:stretch>
                <a:fillRect/>
              </a:stretch>
            </p:blipFill>
            <p:spPr>
              <a:xfrm>
                <a:off x="5422666" y="1523869"/>
                <a:ext cx="345538" cy="357372"/>
              </a:xfrm>
              <a:prstGeom prst="rect">
                <a:avLst/>
              </a:prstGeom>
              <a:noFill/>
              <a:ln>
                <a:noFill/>
              </a:ln>
            </p:spPr>
          </p:pic>
          <p:sp>
            <p:nvSpPr>
              <p:cNvPr id="8" name="TextBox 7">
                <a:extLst>
                  <a:ext uri="{FF2B5EF4-FFF2-40B4-BE49-F238E27FC236}">
                    <a16:creationId xmlns:a16="http://schemas.microsoft.com/office/drawing/2014/main" id="{DBEC1EC6-B12D-EB70-0188-52B51DDF0D23}"/>
                  </a:ext>
                </a:extLst>
              </p:cNvPr>
              <p:cNvSpPr txBox="1"/>
              <p:nvPr/>
            </p:nvSpPr>
            <p:spPr>
              <a:xfrm>
                <a:off x="5306775" y="1851538"/>
                <a:ext cx="577319"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800" err="1"/>
                  <a:t>FontLab</a:t>
                </a:r>
                <a:endParaRPr lang="en-GB" sz="800"/>
              </a:p>
            </p:txBody>
          </p:sp>
        </p:grpSp>
        <p:grpSp>
          <p:nvGrpSpPr>
            <p:cNvPr id="49" name="Agrupar 48">
              <a:extLst>
                <a:ext uri="{FF2B5EF4-FFF2-40B4-BE49-F238E27FC236}">
                  <a16:creationId xmlns:a16="http://schemas.microsoft.com/office/drawing/2014/main" id="{31EA5A9E-A69D-3EE8-587C-318093E8AD87}"/>
                </a:ext>
              </a:extLst>
            </p:cNvPr>
            <p:cNvGrpSpPr/>
            <p:nvPr/>
          </p:nvGrpSpPr>
          <p:grpSpPr>
            <a:xfrm>
              <a:off x="5456955" y="3087048"/>
              <a:ext cx="764115" cy="578040"/>
              <a:chOff x="5478555" y="3070387"/>
              <a:chExt cx="764115" cy="578040"/>
            </a:xfrm>
          </p:grpSpPr>
          <p:pic>
            <p:nvPicPr>
              <p:cNvPr id="5" name="Google Shape;54;p13">
                <a:extLst>
                  <a:ext uri="{FF2B5EF4-FFF2-40B4-BE49-F238E27FC236}">
                    <a16:creationId xmlns:a16="http://schemas.microsoft.com/office/drawing/2014/main" id="{E0F70ACC-D2C7-A434-4943-C98763765615}"/>
                  </a:ext>
                </a:extLst>
              </p:cNvPr>
              <p:cNvPicPr preferRelativeResize="0"/>
              <p:nvPr/>
            </p:nvPicPr>
            <p:blipFill>
              <a:blip r:embed="rId9">
                <a:extLst>
                  <a:ext uri="{96DAC541-7B7A-43D3-8B79-37D633B846F1}">
                    <asvg:svgBlip xmlns:asvg="http://schemas.microsoft.com/office/drawing/2016/SVG/main" r:embed="rId10"/>
                  </a:ext>
                </a:extLst>
              </a:blip>
              <a:srcRect/>
              <a:stretch/>
            </p:blipFill>
            <p:spPr>
              <a:xfrm>
                <a:off x="5666976" y="3070387"/>
                <a:ext cx="328480" cy="341759"/>
              </a:xfrm>
              <a:prstGeom prst="rect">
                <a:avLst/>
              </a:prstGeom>
              <a:noFill/>
              <a:ln>
                <a:noFill/>
              </a:ln>
            </p:spPr>
          </p:pic>
          <p:pic>
            <p:nvPicPr>
              <p:cNvPr id="18" name="Google Shape;55;p13">
                <a:extLst>
                  <a:ext uri="{FF2B5EF4-FFF2-40B4-BE49-F238E27FC236}">
                    <a16:creationId xmlns:a16="http://schemas.microsoft.com/office/drawing/2014/main" id="{5C3D178F-D9E3-A64C-77A9-C3EB10D260EB}"/>
                  </a:ext>
                </a:extLst>
              </p:cNvPr>
              <p:cNvPicPr preferRelativeResize="0"/>
              <p:nvPr/>
            </p:nvPicPr>
            <p:blipFill>
              <a:blip r:embed="rId11">
                <a:extLst>
                  <a:ext uri="{96DAC541-7B7A-43D3-8B79-37D633B846F1}">
                    <asvg:svgBlip xmlns:asvg="http://schemas.microsoft.com/office/drawing/2016/SVG/main" r:embed="rId12"/>
                  </a:ext>
                </a:extLst>
              </a:blip>
              <a:srcRect/>
              <a:stretch/>
            </p:blipFill>
            <p:spPr>
              <a:xfrm>
                <a:off x="5478555" y="3463104"/>
                <a:ext cx="764115" cy="185323"/>
              </a:xfrm>
              <a:prstGeom prst="rect">
                <a:avLst/>
              </a:prstGeom>
              <a:noFill/>
              <a:ln>
                <a:noFill/>
              </a:ln>
            </p:spPr>
          </p:pic>
        </p:gr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7">
          <a:extLst>
            <a:ext uri="{FF2B5EF4-FFF2-40B4-BE49-F238E27FC236}">
              <a16:creationId xmlns:a16="http://schemas.microsoft.com/office/drawing/2014/main" id="{8CD8AD21-BFB1-0135-0BA8-6EBD1B0B367E}"/>
            </a:ext>
          </a:extLst>
        </p:cNvPr>
        <p:cNvGrpSpPr/>
        <p:nvPr/>
      </p:nvGrpSpPr>
      <p:grpSpPr>
        <a:xfrm>
          <a:off x="0" y="0"/>
          <a:ext cx="0" cy="0"/>
          <a:chOff x="0" y="0"/>
          <a:chExt cx="0" cy="0"/>
        </a:xfrm>
      </p:grpSpPr>
      <p:pic>
        <p:nvPicPr>
          <p:cNvPr id="15" name="Gráfico 14">
            <a:extLst>
              <a:ext uri="{FF2B5EF4-FFF2-40B4-BE49-F238E27FC236}">
                <a16:creationId xmlns:a16="http://schemas.microsoft.com/office/drawing/2014/main" id="{F897002B-E1F8-FECA-54F7-D447824C69A5}"/>
              </a:ext>
            </a:extLst>
          </p:cNvPr>
          <p:cNvPicPr>
            <a:picLocks noChangeAspect="1"/>
          </p:cNvPicPr>
          <p:nvPr/>
        </p:nvPicPr>
        <p:blipFill>
          <a:blip r:embed="rId3">
            <a:extLst>
              <a:ext uri="{96DAC541-7B7A-43D3-8B79-37D633B846F1}">
                <asvg:svgBlip xmlns:asvg="http://schemas.microsoft.com/office/drawing/2016/SVG/main" r:embed="rId4"/>
              </a:ext>
            </a:extLst>
          </a:blip>
          <a:srcRect l="1072" t="36570" b="12889"/>
          <a:stretch>
            <a:fillRect/>
          </a:stretch>
        </p:blipFill>
        <p:spPr>
          <a:xfrm>
            <a:off x="0" y="1880996"/>
            <a:ext cx="9142645" cy="2599564"/>
          </a:xfrm>
          <a:prstGeom prst="rect">
            <a:avLst/>
          </a:prstGeom>
        </p:spPr>
      </p:pic>
      <p:sp>
        <p:nvSpPr>
          <p:cNvPr id="4" name="Google Shape;67;p14">
            <a:extLst>
              <a:ext uri="{FF2B5EF4-FFF2-40B4-BE49-F238E27FC236}">
                <a16:creationId xmlns:a16="http://schemas.microsoft.com/office/drawing/2014/main" id="{B868A342-1E01-511A-389E-93F48DACED72}"/>
              </a:ext>
            </a:extLst>
          </p:cNvPr>
          <p:cNvSpPr txBox="1"/>
          <p:nvPr/>
        </p:nvSpPr>
        <p:spPr>
          <a:xfrm>
            <a:off x="657675" y="396875"/>
            <a:ext cx="3059771" cy="607828"/>
          </a:xfrm>
          <a:prstGeom prst="rect">
            <a:avLst/>
          </a:prstGeom>
          <a:noFill/>
          <a:ln>
            <a:noFill/>
          </a:ln>
        </p:spPr>
        <p:txBody>
          <a:bodyPr spcFirstLastPara="1" wrap="square" lIns="91425" tIns="91425" rIns="91425" bIns="91425" anchor="t" anchorCtr="0">
            <a:spAutoFit/>
          </a:bodyPr>
          <a:lstStyle/>
          <a:p>
            <a:pPr marL="0" marR="0" lvl="0" indent="0" algn="l">
              <a:lnSpc>
                <a:spcPct val="100000"/>
              </a:lnSpc>
              <a:spcBef>
                <a:spcPts val="0"/>
              </a:spcBef>
              <a:spcAft>
                <a:spcPts val="0"/>
              </a:spcAft>
              <a:buNone/>
            </a:pPr>
            <a:r>
              <a:rPr lang="pt-PT" sz="2750" b="1" err="1">
                <a:latin typeface="Playfair Display"/>
                <a:sym typeface="Playfair Display"/>
              </a:rPr>
              <a:t>RoapMap</a:t>
            </a:r>
            <a:endParaRPr lang="en-US"/>
          </a:p>
        </p:txBody>
      </p:sp>
      <p:sp>
        <p:nvSpPr>
          <p:cNvPr id="25" name="TextBox 24">
            <a:extLst>
              <a:ext uri="{FF2B5EF4-FFF2-40B4-BE49-F238E27FC236}">
                <a16:creationId xmlns:a16="http://schemas.microsoft.com/office/drawing/2014/main" id="{30A7571D-C8DF-C3C4-4EA9-9A169BFB793C}"/>
              </a:ext>
            </a:extLst>
          </p:cNvPr>
          <p:cNvSpPr txBox="1"/>
          <p:nvPr/>
        </p:nvSpPr>
        <p:spPr>
          <a:xfrm>
            <a:off x="88439" y="1923189"/>
            <a:ext cx="8506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2025</a:t>
            </a:r>
          </a:p>
        </p:txBody>
      </p:sp>
      <p:sp>
        <p:nvSpPr>
          <p:cNvPr id="16" name="TextBox 15">
            <a:extLst>
              <a:ext uri="{FF2B5EF4-FFF2-40B4-BE49-F238E27FC236}">
                <a16:creationId xmlns:a16="http://schemas.microsoft.com/office/drawing/2014/main" id="{320CC557-F803-F93C-FB0D-A30A4F55469A}"/>
              </a:ext>
            </a:extLst>
          </p:cNvPr>
          <p:cNvSpPr txBox="1"/>
          <p:nvPr/>
        </p:nvSpPr>
        <p:spPr>
          <a:xfrm>
            <a:off x="2539945" y="1919557"/>
            <a:ext cx="692523"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2026</a:t>
            </a:r>
          </a:p>
        </p:txBody>
      </p:sp>
      <p:sp>
        <p:nvSpPr>
          <p:cNvPr id="17" name="TextBox 16">
            <a:extLst>
              <a:ext uri="{FF2B5EF4-FFF2-40B4-BE49-F238E27FC236}">
                <a16:creationId xmlns:a16="http://schemas.microsoft.com/office/drawing/2014/main" id="{3B121815-3D2F-71D2-6A26-A6F8E90F5EE7}"/>
              </a:ext>
            </a:extLst>
          </p:cNvPr>
          <p:cNvSpPr txBox="1"/>
          <p:nvPr/>
        </p:nvSpPr>
        <p:spPr>
          <a:xfrm>
            <a:off x="5447523" y="1924912"/>
            <a:ext cx="94801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2027</a:t>
            </a:r>
          </a:p>
        </p:txBody>
      </p:sp>
      <p:sp>
        <p:nvSpPr>
          <p:cNvPr id="18" name="TextBox 17">
            <a:extLst>
              <a:ext uri="{FF2B5EF4-FFF2-40B4-BE49-F238E27FC236}">
                <a16:creationId xmlns:a16="http://schemas.microsoft.com/office/drawing/2014/main" id="{45F68708-CDCD-FCA3-00F4-1B11E17AE288}"/>
              </a:ext>
            </a:extLst>
          </p:cNvPr>
          <p:cNvSpPr txBox="1"/>
          <p:nvPr/>
        </p:nvSpPr>
        <p:spPr>
          <a:xfrm>
            <a:off x="5888260" y="2986627"/>
            <a:ext cx="679075"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2028</a:t>
            </a:r>
          </a:p>
        </p:txBody>
      </p:sp>
      <p:sp>
        <p:nvSpPr>
          <p:cNvPr id="19" name="TextBox 18">
            <a:extLst>
              <a:ext uri="{FF2B5EF4-FFF2-40B4-BE49-F238E27FC236}">
                <a16:creationId xmlns:a16="http://schemas.microsoft.com/office/drawing/2014/main" id="{37946522-71BB-801C-1FB0-B0B2323AED0D}"/>
              </a:ext>
            </a:extLst>
          </p:cNvPr>
          <p:cNvSpPr txBox="1"/>
          <p:nvPr/>
        </p:nvSpPr>
        <p:spPr>
          <a:xfrm>
            <a:off x="2782367" y="2988240"/>
            <a:ext cx="67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2029</a:t>
            </a:r>
          </a:p>
        </p:txBody>
      </p:sp>
      <p:sp>
        <p:nvSpPr>
          <p:cNvPr id="20" name="TextBox 19">
            <a:extLst>
              <a:ext uri="{FF2B5EF4-FFF2-40B4-BE49-F238E27FC236}">
                <a16:creationId xmlns:a16="http://schemas.microsoft.com/office/drawing/2014/main" id="{5625FA27-5502-2977-B064-DCB65C1A995B}"/>
              </a:ext>
            </a:extLst>
          </p:cNvPr>
          <p:cNvSpPr txBox="1"/>
          <p:nvPr/>
        </p:nvSpPr>
        <p:spPr>
          <a:xfrm>
            <a:off x="2752941" y="4009465"/>
            <a:ext cx="699246"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GB" sz="1600" b="1">
                <a:solidFill>
                  <a:schemeClr val="bg1"/>
                </a:solidFill>
                <a:latin typeface="Calibri"/>
                <a:ea typeface="Calibri"/>
                <a:cs typeface="Calibri"/>
              </a:rPr>
              <a:t>2030</a:t>
            </a:r>
          </a:p>
        </p:txBody>
      </p:sp>
      <p:sp>
        <p:nvSpPr>
          <p:cNvPr id="34" name="TextBox 33">
            <a:extLst>
              <a:ext uri="{FF2B5EF4-FFF2-40B4-BE49-F238E27FC236}">
                <a16:creationId xmlns:a16="http://schemas.microsoft.com/office/drawing/2014/main" id="{6D7171FD-508D-D5BF-37D8-08DA4CCEED89}"/>
              </a:ext>
            </a:extLst>
          </p:cNvPr>
          <p:cNvSpPr txBox="1"/>
          <p:nvPr/>
        </p:nvSpPr>
        <p:spPr>
          <a:xfrm>
            <a:off x="2803709" y="3334870"/>
            <a:ext cx="2050678"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Community Consolidation</a:t>
            </a:r>
            <a:endParaRPr lang="en-US" sz="1100" b="1"/>
          </a:p>
          <a:p>
            <a:r>
              <a:rPr lang="en-GB" sz="1100"/>
              <a:t>Connect, share, collaborate.</a:t>
            </a:r>
          </a:p>
        </p:txBody>
      </p:sp>
      <p:sp>
        <p:nvSpPr>
          <p:cNvPr id="35" name="TextBox 34">
            <a:extLst>
              <a:ext uri="{FF2B5EF4-FFF2-40B4-BE49-F238E27FC236}">
                <a16:creationId xmlns:a16="http://schemas.microsoft.com/office/drawing/2014/main" id="{5EF4F9B1-D878-8C5E-5079-728B8D39231F}"/>
              </a:ext>
            </a:extLst>
          </p:cNvPr>
          <p:cNvSpPr txBox="1"/>
          <p:nvPr/>
        </p:nvSpPr>
        <p:spPr>
          <a:xfrm>
            <a:off x="141194" y="1452281"/>
            <a:ext cx="1943100"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MVP &amp; Market Testing</a:t>
            </a:r>
            <a:endParaRPr lang="en-US" sz="1100"/>
          </a:p>
          <a:p>
            <a:r>
              <a:rPr lang="en-GB" sz="1100"/>
              <a:t>Build, test, and listen.</a:t>
            </a:r>
          </a:p>
        </p:txBody>
      </p:sp>
      <p:sp>
        <p:nvSpPr>
          <p:cNvPr id="36" name="TextBox 35">
            <a:extLst>
              <a:ext uri="{FF2B5EF4-FFF2-40B4-BE49-F238E27FC236}">
                <a16:creationId xmlns:a16="http://schemas.microsoft.com/office/drawing/2014/main" id="{2EB8EC2F-990E-CED2-13DF-87E4F6A06AF2}"/>
              </a:ext>
            </a:extLst>
          </p:cNvPr>
          <p:cNvSpPr txBox="1"/>
          <p:nvPr/>
        </p:nvSpPr>
        <p:spPr>
          <a:xfrm>
            <a:off x="2783541" y="1284193"/>
            <a:ext cx="199688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Iteration &amp; Continuous Testing</a:t>
            </a:r>
            <a:endParaRPr lang="en-US" sz="1100"/>
          </a:p>
          <a:p>
            <a:r>
              <a:rPr lang="en-GB" sz="1100"/>
              <a:t>Refine with every feedback.</a:t>
            </a:r>
          </a:p>
        </p:txBody>
      </p:sp>
      <p:sp>
        <p:nvSpPr>
          <p:cNvPr id="37" name="TextBox 36">
            <a:extLst>
              <a:ext uri="{FF2B5EF4-FFF2-40B4-BE49-F238E27FC236}">
                <a16:creationId xmlns:a16="http://schemas.microsoft.com/office/drawing/2014/main" id="{69433998-621F-5266-3E40-AEDB53B6AF48}"/>
              </a:ext>
            </a:extLst>
          </p:cNvPr>
          <p:cNvSpPr txBox="1"/>
          <p:nvPr/>
        </p:nvSpPr>
        <p:spPr>
          <a:xfrm>
            <a:off x="5446058" y="1280832"/>
            <a:ext cx="2245659" cy="6001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Visual Refinement &amp; Stable Version</a:t>
            </a:r>
            <a:endParaRPr lang="en-US" sz="1100"/>
          </a:p>
          <a:p>
            <a:r>
              <a:rPr lang="en-GB" sz="1100"/>
              <a:t>Polish the look, release the core.</a:t>
            </a:r>
          </a:p>
        </p:txBody>
      </p:sp>
      <p:sp>
        <p:nvSpPr>
          <p:cNvPr id="38" name="TextBox 37">
            <a:extLst>
              <a:ext uri="{FF2B5EF4-FFF2-40B4-BE49-F238E27FC236}">
                <a16:creationId xmlns:a16="http://schemas.microsoft.com/office/drawing/2014/main" id="{B378BDBB-4790-1CC3-657A-663494B7C18B}"/>
              </a:ext>
            </a:extLst>
          </p:cNvPr>
          <p:cNvSpPr txBox="1"/>
          <p:nvPr/>
        </p:nvSpPr>
        <p:spPr>
          <a:xfrm>
            <a:off x="5667936" y="3331509"/>
            <a:ext cx="2501153"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Licensing Launch</a:t>
            </a:r>
            <a:endParaRPr lang="en-US" sz="1100"/>
          </a:p>
          <a:p>
            <a:r>
              <a:rPr lang="en-GB" sz="1100"/>
              <a:t>Open access, grow the community.</a:t>
            </a:r>
          </a:p>
        </p:txBody>
      </p:sp>
      <p:sp>
        <p:nvSpPr>
          <p:cNvPr id="3" name="TextBox 2">
            <a:extLst>
              <a:ext uri="{FF2B5EF4-FFF2-40B4-BE49-F238E27FC236}">
                <a16:creationId xmlns:a16="http://schemas.microsoft.com/office/drawing/2014/main" id="{63D644C6-0CD0-74D6-07C5-6331A13C1E9B}"/>
              </a:ext>
            </a:extLst>
          </p:cNvPr>
          <p:cNvSpPr txBox="1"/>
          <p:nvPr/>
        </p:nvSpPr>
        <p:spPr>
          <a:xfrm>
            <a:off x="2823881" y="4356846"/>
            <a:ext cx="26221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Resource Expansion</a:t>
            </a:r>
          </a:p>
          <a:p>
            <a:r>
              <a:rPr lang="en-GB" sz="1100"/>
              <a:t>Expand features, inspire creativity.</a:t>
            </a:r>
          </a:p>
        </p:txBody>
      </p:sp>
      <p:sp>
        <p:nvSpPr>
          <p:cNvPr id="5" name="TextBox 4">
            <a:extLst>
              <a:ext uri="{FF2B5EF4-FFF2-40B4-BE49-F238E27FC236}">
                <a16:creationId xmlns:a16="http://schemas.microsoft.com/office/drawing/2014/main" id="{6CDE8300-0ED9-351A-6C0E-6ABC3B8D0AAA}"/>
              </a:ext>
            </a:extLst>
          </p:cNvPr>
          <p:cNvSpPr txBox="1"/>
          <p:nvPr/>
        </p:nvSpPr>
        <p:spPr>
          <a:xfrm>
            <a:off x="6293222" y="4356845"/>
            <a:ext cx="2622177"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100" b="1"/>
              <a:t>Continuous Growth</a:t>
            </a:r>
            <a:endParaRPr lang="en-US" sz="1100"/>
          </a:p>
          <a:p>
            <a:r>
              <a:rPr lang="en-GB" sz="1100"/>
              <a:t>Evolve, lead, and solidify.</a:t>
            </a:r>
          </a:p>
        </p:txBody>
      </p:sp>
      <p:sp>
        <p:nvSpPr>
          <p:cNvPr id="6" name="TextBox 5">
            <a:extLst>
              <a:ext uri="{FF2B5EF4-FFF2-40B4-BE49-F238E27FC236}">
                <a16:creationId xmlns:a16="http://schemas.microsoft.com/office/drawing/2014/main" id="{DC4CD5B1-1B16-81AD-46AA-D74EFA5E6FD1}"/>
              </a:ext>
            </a:extLst>
          </p:cNvPr>
          <p:cNvSpPr txBox="1"/>
          <p:nvPr/>
        </p:nvSpPr>
        <p:spPr>
          <a:xfrm>
            <a:off x="6296241" y="4002742"/>
            <a:ext cx="2568387"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1600" b="1">
                <a:solidFill>
                  <a:schemeClr val="bg1"/>
                </a:solidFill>
                <a:latin typeface="Calibri"/>
                <a:ea typeface="Calibri"/>
                <a:cs typeface="Calibri"/>
              </a:rPr>
              <a:t>...</a:t>
            </a:r>
            <a:endParaRPr lang="en-US">
              <a:solidFill>
                <a:schemeClr val="bg1"/>
              </a:solidFill>
            </a:endParaRPr>
          </a:p>
        </p:txBody>
      </p:sp>
      <p:pic>
        <p:nvPicPr>
          <p:cNvPr id="11" name="Graphic 10" descr="Coins outline">
            <a:extLst>
              <a:ext uri="{FF2B5EF4-FFF2-40B4-BE49-F238E27FC236}">
                <a16:creationId xmlns:a16="http://schemas.microsoft.com/office/drawing/2014/main" id="{EAD58C59-111A-954F-C0A9-B29703E1E7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88260" y="2576491"/>
            <a:ext cx="369795" cy="410136"/>
          </a:xfrm>
          <a:prstGeom prst="rect">
            <a:avLst/>
          </a:prstGeom>
        </p:spPr>
      </p:pic>
    </p:spTree>
    <p:extLst>
      <p:ext uri="{BB962C8B-B14F-4D97-AF65-F5344CB8AC3E}">
        <p14:creationId xmlns:p14="http://schemas.microsoft.com/office/powerpoint/2010/main" val="191968345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ff936866-0f67-4416-a619-15ecd7b1ac6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A656FE136F34BD44BBEEEC97C9FC7B88" ma:contentTypeVersion="6" ma:contentTypeDescription="Criar um novo documento." ma:contentTypeScope="" ma:versionID="1be953006e558d41eb27a6513a8b5715">
  <xsd:schema xmlns:xsd="http://www.w3.org/2001/XMLSchema" xmlns:xs="http://www.w3.org/2001/XMLSchema" xmlns:p="http://schemas.microsoft.com/office/2006/metadata/properties" xmlns:ns3="ff936866-0f67-4416-a619-15ecd7b1ac67" targetNamespace="http://schemas.microsoft.com/office/2006/metadata/properties" ma:root="true" ma:fieldsID="d46c534d4721ac0965775e5dd46ab561" ns3:_="">
    <xsd:import namespace="ff936866-0f67-4416-a619-15ecd7b1ac67"/>
    <xsd:element name="properties">
      <xsd:complexType>
        <xsd:sequence>
          <xsd:element name="documentManagement">
            <xsd:complexType>
              <xsd:all>
                <xsd:element ref="ns3:MediaServiceDateTaken" minOccurs="0"/>
                <xsd:element ref="ns3:_activity" minOccurs="0"/>
                <xsd:element ref="ns3:MediaServiceMetadata" minOccurs="0"/>
                <xsd:element ref="ns3:MediaServiceFastMetadata" minOccurs="0"/>
                <xsd:element ref="ns3:MediaServiceSearchProperties" minOccurs="0"/>
                <xsd:element ref="ns3: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f936866-0f67-4416-a619-15ecd7b1ac67" elementFormDefault="qualified">
    <xsd:import namespace="http://schemas.microsoft.com/office/2006/documentManagement/types"/>
    <xsd:import namespace="http://schemas.microsoft.com/office/infopath/2007/PartnerControls"/>
    <xsd:element name="MediaServiceDateTaken" ma:index="8" nillable="true" ma:displayName="MediaServiceDateTaken" ma:hidden="true" ma:indexed="true" ma:internalName="MediaServiceDateTaken" ma:readOnly="true">
      <xsd:simpleType>
        <xsd:restriction base="dms:Text"/>
      </xsd:simpleType>
    </xsd:element>
    <xsd:element name="_activity" ma:index="9" nillable="true" ma:displayName="_activity" ma:hidden="true" ma:internalName="_activity">
      <xsd:simpleType>
        <xsd:restriction base="dms:Note"/>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SearchProperties" ma:index="12" nillable="true" ma:displayName="MediaServiceSearchProperties" ma:hidden="true" ma:internalName="MediaServiceSearchProperties" ma:readOnly="true">
      <xsd:simpleType>
        <xsd:restriction base="dms:Note"/>
      </xsd:simpleType>
    </xsd:element>
    <xsd:element name="MediaServiceObjectDetectorVersions" ma:index="13"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25DDC6F-D223-4E8F-93F2-F644D97AC17B}">
  <ds:schemaRefs>
    <ds:schemaRef ds:uri="ff936866-0f67-4416-a619-15ecd7b1ac6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0F248F3C-9F00-45C4-A06F-E44CAEA57DCF}">
  <ds:schemaRefs>
    <ds:schemaRef ds:uri="http://schemas.microsoft.com/sharepoint/v3/contenttype/forms"/>
  </ds:schemaRefs>
</ds:datastoreItem>
</file>

<file path=customXml/itemProps3.xml><?xml version="1.0" encoding="utf-8"?>
<ds:datastoreItem xmlns:ds="http://schemas.openxmlformats.org/officeDocument/2006/customXml" ds:itemID="{8A621DBB-FEC5-457F-A7D5-63F1DD07693C}">
  <ds:schemaRefs>
    <ds:schemaRef ds:uri="ff936866-0f67-4416-a619-15ecd7b1ac6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2025-12-09T15:44:08Z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0x010100A656FE136F34BD44BBEEEC97C9FC7B88</vt:lpwstr>
  </property>
</Properties>
</file>